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Montserrat" panose="020B0604020202020204" charset="0"/>
      <p:regular r:id="rId31"/>
      <p:bold r:id="rId32"/>
      <p:italic r:id="rId33"/>
      <p:boldItalic r:id="rId34"/>
    </p:embeddedFont>
    <p:embeddedFont>
      <p:font typeface="Lato" panose="020B0604020202020204" charset="0"/>
      <p:regular r:id="rId35"/>
      <p:bold r:id="rId36"/>
      <p:italic r:id="rId37"/>
      <p:boldItalic r:id="rId38"/>
    </p:embeddedFont>
    <p:embeddedFont>
      <p:font typeface="Montserrat ExtraBold" panose="020B0604020202020204" charset="0"/>
      <p:bold r:id="rId39"/>
      <p:boldItalic r:id="rId40"/>
    </p:embeddedFont>
    <p:embeddedFont>
      <p:font typeface="Calibri" panose="020F05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F65687-1364-4720-86BD-4552E6F8BFB7}">
  <a:tblStyle styleId="{C4F65687-1364-4720-86BD-4552E6F8BFB7}"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5616c45cea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5616c45ce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5616c45cea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5616c45cea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ea2d10ac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ea2d10a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2ea2d10ac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2ea2d10ac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2ea2d10ac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2ea2d10ac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2ea2d10ac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2ea2d10ac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2ea2d10ac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2ea2d10ac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2ea2d10ac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2ea2d10ac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2ea2d10ac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2ea2d10ac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2ea2d10ac8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2ea2d10ac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5616c45ce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5616c45ce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5616c45cea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5616c45cea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5616c45cea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5616c45cea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616c45cea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616c45cea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616c45cea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616c45cea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5616c45cea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5616c45ce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5616c45cea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5616c45cea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5616c45cea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5616c45ce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616c45cea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616c45cea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ea6c6bf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ea6c6bf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616c45cea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616c45ce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16c45cea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16c45ce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616c45ce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5616c45ce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5616c45cea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5616c45ce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2ea2d10ac8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2ea2d10ac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2ea2d10a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2ea2d10a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2ea2d10ac8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2ea2d10ac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878251" y="1778775"/>
            <a:ext cx="7387500" cy="1620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Fingerprint Spoof </a:t>
            </a:r>
            <a:endParaRPr/>
          </a:p>
          <a:p>
            <a:pPr marL="0" lvl="0" indent="0" algn="ctr" rtl="0">
              <a:spcBef>
                <a:spcPts val="0"/>
              </a:spcBef>
              <a:spcAft>
                <a:spcPts val="0"/>
              </a:spcAft>
              <a:buNone/>
            </a:pPr>
            <a:r>
              <a:rPr lang="en-GB"/>
              <a:t>Detector Generalization</a:t>
            </a:r>
            <a:endParaRPr/>
          </a:p>
        </p:txBody>
      </p:sp>
      <p:sp>
        <p:nvSpPr>
          <p:cNvPr id="55" name="Google Shape;55;p13"/>
          <p:cNvSpPr txBox="1">
            <a:spLocks noGrp="1"/>
          </p:cNvSpPr>
          <p:nvPr>
            <p:ph type="subTitle" idx="1"/>
          </p:nvPr>
        </p:nvSpPr>
        <p:spPr>
          <a:xfrm>
            <a:off x="362825" y="3914150"/>
            <a:ext cx="2318700" cy="910800"/>
          </a:xfrm>
          <a:prstGeom prst="rect">
            <a:avLst/>
          </a:prstGeom>
        </p:spPr>
        <p:txBody>
          <a:bodyPr spcFirstLastPara="1" wrap="square" lIns="91425" tIns="91425" rIns="91425" bIns="91425" anchor="t" anchorCtr="0">
            <a:normAutofit fontScale="47500" lnSpcReduction="20000"/>
          </a:bodyPr>
          <a:lstStyle/>
          <a:p>
            <a:pPr marL="0" lvl="0" indent="0" algn="ctr" rtl="0">
              <a:spcBef>
                <a:spcPts val="0"/>
              </a:spcBef>
              <a:spcAft>
                <a:spcPts val="0"/>
              </a:spcAft>
              <a:buNone/>
            </a:pPr>
            <a:r>
              <a:rPr lang="en-GB" u="sng"/>
              <a:t>Submitted By</a:t>
            </a:r>
            <a:r>
              <a:rPr lang="en-GB"/>
              <a:t> :</a:t>
            </a:r>
            <a:endParaRPr/>
          </a:p>
          <a:p>
            <a:pPr marL="0" lvl="0" indent="0" algn="ctr" rtl="0">
              <a:spcBef>
                <a:spcPts val="0"/>
              </a:spcBef>
              <a:spcAft>
                <a:spcPts val="0"/>
              </a:spcAft>
              <a:buNone/>
            </a:pPr>
            <a:r>
              <a:rPr lang="en-GB" i="1"/>
              <a:t>Sandeep Chandra Sagar R</a:t>
            </a:r>
            <a:endParaRPr i="1"/>
          </a:p>
          <a:p>
            <a:pPr marL="0" lvl="0" indent="0" algn="ctr" rtl="0">
              <a:spcBef>
                <a:spcPts val="0"/>
              </a:spcBef>
              <a:spcAft>
                <a:spcPts val="0"/>
              </a:spcAft>
              <a:buNone/>
            </a:pPr>
            <a:r>
              <a:rPr lang="en-GB"/>
              <a:t>( 20XHSB7051 )</a:t>
            </a:r>
            <a:endParaRPr/>
          </a:p>
        </p:txBody>
      </p:sp>
      <p:sp>
        <p:nvSpPr>
          <p:cNvPr id="56" name="Google Shape;56;p13"/>
          <p:cNvSpPr txBox="1">
            <a:spLocks noGrp="1"/>
          </p:cNvSpPr>
          <p:nvPr>
            <p:ph type="subTitle" idx="1"/>
          </p:nvPr>
        </p:nvSpPr>
        <p:spPr>
          <a:xfrm>
            <a:off x="6235950" y="3914150"/>
            <a:ext cx="2318700" cy="910800"/>
          </a:xfrm>
          <a:prstGeom prst="rect">
            <a:avLst/>
          </a:prstGeom>
        </p:spPr>
        <p:txBody>
          <a:bodyPr spcFirstLastPara="1" wrap="square" lIns="91425" tIns="91425" rIns="91425" bIns="91425" anchor="t" anchorCtr="0">
            <a:normAutofit fontScale="47500" lnSpcReduction="20000"/>
          </a:bodyPr>
          <a:lstStyle/>
          <a:p>
            <a:pPr marL="0" lvl="0" indent="0" algn="ctr" rtl="0">
              <a:spcBef>
                <a:spcPts val="0"/>
              </a:spcBef>
              <a:spcAft>
                <a:spcPts val="0"/>
              </a:spcAft>
              <a:buNone/>
            </a:pPr>
            <a:r>
              <a:rPr lang="en-GB" u="sng"/>
              <a:t>Under the Guidance of</a:t>
            </a:r>
            <a:r>
              <a:rPr lang="en-GB"/>
              <a:t> :</a:t>
            </a:r>
            <a:endParaRPr/>
          </a:p>
          <a:p>
            <a:pPr marL="0" lvl="0" indent="0" algn="ctr" rtl="0">
              <a:spcBef>
                <a:spcPts val="0"/>
              </a:spcBef>
              <a:spcAft>
                <a:spcPts val="0"/>
              </a:spcAft>
              <a:buNone/>
            </a:pPr>
            <a:r>
              <a:rPr lang="en-GB" b="1" i="1"/>
              <a:t>Prof. Sumathi G K</a:t>
            </a:r>
            <a:endParaRPr b="1" i="1"/>
          </a:p>
          <a:p>
            <a:pPr marL="0" lvl="0" indent="0" algn="ctr" rtl="0">
              <a:spcBef>
                <a:spcPts val="0"/>
              </a:spcBef>
              <a:spcAft>
                <a:spcPts val="0"/>
              </a:spcAft>
              <a:buNone/>
            </a:pPr>
            <a:r>
              <a:rPr lang="en-GB"/>
              <a:t>(Dept. of Computer Science)</a:t>
            </a:r>
            <a:endParaRPr/>
          </a:p>
          <a:p>
            <a:pPr marL="0" lvl="0" indent="0" algn="ctr" rtl="0">
              <a:spcBef>
                <a:spcPts val="0"/>
              </a:spcBef>
              <a:spcAft>
                <a:spcPts val="0"/>
              </a:spcAft>
              <a:buNone/>
            </a:pPr>
            <a:endParaRPr/>
          </a:p>
        </p:txBody>
      </p:sp>
      <p:sp>
        <p:nvSpPr>
          <p:cNvPr id="57" name="Google Shape;57;p13"/>
          <p:cNvSpPr txBox="1"/>
          <p:nvPr/>
        </p:nvSpPr>
        <p:spPr>
          <a:xfrm>
            <a:off x="2834100" y="222575"/>
            <a:ext cx="3666600" cy="4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a:ea typeface="Lato"/>
                <a:cs typeface="Lato"/>
                <a:sym typeface="Lato"/>
              </a:rPr>
              <a:t>Global Institute Of Management Sciences</a:t>
            </a:r>
            <a:endParaRPr>
              <a:latin typeface="Lato"/>
              <a:ea typeface="Lato"/>
              <a:cs typeface="Lato"/>
              <a:sym typeface="Lato"/>
            </a:endParaRPr>
          </a:p>
        </p:txBody>
      </p:sp>
      <p:pic>
        <p:nvPicPr>
          <p:cNvPr id="58" name="Google Shape;58;p13"/>
          <p:cNvPicPr preferRelativeResize="0"/>
          <p:nvPr/>
        </p:nvPicPr>
        <p:blipFill>
          <a:blip r:embed="rId3">
            <a:alphaModFix/>
          </a:blip>
          <a:stretch>
            <a:fillRect/>
          </a:stretch>
        </p:blipFill>
        <p:spPr>
          <a:xfrm>
            <a:off x="4113553" y="747582"/>
            <a:ext cx="916900" cy="822675"/>
          </a:xfrm>
          <a:prstGeom prst="rect">
            <a:avLst/>
          </a:prstGeom>
          <a:noFill/>
          <a:ln>
            <a:noFill/>
          </a:ln>
          <a:effectLst>
            <a:outerShdw blurRad="57150" dist="19050" dir="5400000" algn="bl" rotWithShape="0">
              <a:srgbClr val="000000">
                <a:alpha val="50000"/>
              </a:srgbClr>
            </a:outerShdw>
          </a:effectLst>
        </p:spPr>
      </p:pic>
      <p:pic>
        <p:nvPicPr>
          <p:cNvPr id="59" name="Google Shape;59;p13"/>
          <p:cNvPicPr preferRelativeResize="0"/>
          <p:nvPr/>
        </p:nvPicPr>
        <p:blipFill>
          <a:blip r:embed="rId4">
            <a:alphaModFix/>
          </a:blip>
          <a:stretch>
            <a:fillRect/>
          </a:stretch>
        </p:blipFill>
        <p:spPr>
          <a:xfrm>
            <a:off x="4026952" y="3607312"/>
            <a:ext cx="1090100" cy="10901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DFD Diagram - Level 1</a:t>
            </a:r>
            <a:endParaRPr sz="2800"/>
          </a:p>
        </p:txBody>
      </p:sp>
      <p:pic>
        <p:nvPicPr>
          <p:cNvPr id="122" name="Google Shape;122;p22"/>
          <p:cNvPicPr preferRelativeResize="0"/>
          <p:nvPr/>
        </p:nvPicPr>
        <p:blipFill>
          <a:blip r:embed="rId3">
            <a:alphaModFix/>
          </a:blip>
          <a:stretch>
            <a:fillRect/>
          </a:stretch>
        </p:blipFill>
        <p:spPr>
          <a:xfrm>
            <a:off x="1530863" y="1307850"/>
            <a:ext cx="6082270" cy="3530851"/>
          </a:xfrm>
          <a:prstGeom prst="rect">
            <a:avLst/>
          </a:prstGeom>
          <a:noFill/>
          <a:ln>
            <a:noFill/>
          </a:ln>
        </p:spPr>
      </p:pic>
      <p:pic>
        <p:nvPicPr>
          <p:cNvPr id="123" name="Google Shape;123;p22"/>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Use-Case Diagram</a:t>
            </a:r>
            <a:endParaRPr sz="2800"/>
          </a:p>
        </p:txBody>
      </p:sp>
      <p:pic>
        <p:nvPicPr>
          <p:cNvPr id="129" name="Google Shape;129;p23"/>
          <p:cNvPicPr preferRelativeResize="0"/>
          <p:nvPr/>
        </p:nvPicPr>
        <p:blipFill>
          <a:blip r:embed="rId3">
            <a:alphaModFix/>
          </a:blip>
          <a:stretch>
            <a:fillRect/>
          </a:stretch>
        </p:blipFill>
        <p:spPr>
          <a:xfrm>
            <a:off x="1820013" y="1307850"/>
            <a:ext cx="5503973" cy="3530850"/>
          </a:xfrm>
          <a:prstGeom prst="rect">
            <a:avLst/>
          </a:prstGeom>
          <a:noFill/>
          <a:ln>
            <a:noFill/>
          </a:ln>
        </p:spPr>
      </p:pic>
      <p:pic>
        <p:nvPicPr>
          <p:cNvPr id="130" name="Google Shape;130;p23"/>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1199750" y="3693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Class Diagram</a:t>
            </a:r>
            <a:endParaRPr sz="2800"/>
          </a:p>
        </p:txBody>
      </p:sp>
      <p:sp>
        <p:nvSpPr>
          <p:cNvPr id="136" name="Google Shape;136;p24"/>
          <p:cNvSpPr txBox="1">
            <a:spLocks noGrp="1"/>
          </p:cNvSpPr>
          <p:nvPr>
            <p:ph type="body" idx="1"/>
          </p:nvPr>
        </p:nvSpPr>
        <p:spPr>
          <a:xfrm>
            <a:off x="1061900" y="1175075"/>
            <a:ext cx="7599300" cy="2911200"/>
          </a:xfrm>
          <a:prstGeom prst="rect">
            <a:avLst/>
          </a:prstGeom>
        </p:spPr>
        <p:txBody>
          <a:bodyPr spcFirstLastPara="1" wrap="square" lIns="91425" tIns="91425" rIns="91425" bIns="91425" anchor="t" anchorCtr="0">
            <a:noAutofit/>
          </a:bodyPr>
          <a:lstStyle/>
          <a:p>
            <a:pPr marL="0" lvl="0" indent="0" algn="just" rtl="0">
              <a:lnSpc>
                <a:spcPct val="107916"/>
              </a:lnSpc>
              <a:spcBef>
                <a:spcPts val="0"/>
              </a:spcBef>
              <a:spcAft>
                <a:spcPts val="800"/>
              </a:spcAft>
              <a:buNone/>
            </a:pPr>
            <a:r>
              <a:rPr lang="en-GB" sz="1200">
                <a:latin typeface="Montserrat"/>
                <a:ea typeface="Montserrat"/>
                <a:cs typeface="Montserrat"/>
                <a:sym typeface="Montserrat"/>
              </a:rPr>
              <a:t>Class diagrams are the main building block in object-oriented modeling. They are used to show the different objects in a system, their attributes, their operations and the relationships among them</a:t>
            </a:r>
            <a:endParaRPr sz="1000">
              <a:latin typeface="Montserrat"/>
              <a:ea typeface="Montserrat"/>
              <a:cs typeface="Montserrat"/>
              <a:sym typeface="Montserrat"/>
            </a:endParaRPr>
          </a:p>
        </p:txBody>
      </p:sp>
      <p:pic>
        <p:nvPicPr>
          <p:cNvPr id="137" name="Google Shape;137;p24"/>
          <p:cNvPicPr preferRelativeResize="0"/>
          <p:nvPr/>
        </p:nvPicPr>
        <p:blipFill>
          <a:blip r:embed="rId3">
            <a:alphaModFix/>
          </a:blip>
          <a:stretch>
            <a:fillRect/>
          </a:stretch>
        </p:blipFill>
        <p:spPr>
          <a:xfrm>
            <a:off x="2052258" y="1839375"/>
            <a:ext cx="5039493" cy="2911200"/>
          </a:xfrm>
          <a:prstGeom prst="rect">
            <a:avLst/>
          </a:prstGeom>
          <a:noFill/>
          <a:ln>
            <a:noFill/>
          </a:ln>
        </p:spPr>
      </p:pic>
      <p:pic>
        <p:nvPicPr>
          <p:cNvPr id="138" name="Google Shape;138;p24"/>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1199750" y="3693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Activity Diagram</a:t>
            </a:r>
            <a:endParaRPr sz="2800"/>
          </a:p>
        </p:txBody>
      </p:sp>
      <p:sp>
        <p:nvSpPr>
          <p:cNvPr id="144" name="Google Shape;144;p25"/>
          <p:cNvSpPr txBox="1">
            <a:spLocks noGrp="1"/>
          </p:cNvSpPr>
          <p:nvPr>
            <p:ph type="body" idx="1"/>
          </p:nvPr>
        </p:nvSpPr>
        <p:spPr>
          <a:xfrm>
            <a:off x="1061900" y="1175075"/>
            <a:ext cx="7599300" cy="2911200"/>
          </a:xfrm>
          <a:prstGeom prst="rect">
            <a:avLst/>
          </a:prstGeom>
        </p:spPr>
        <p:txBody>
          <a:bodyPr spcFirstLastPara="1" wrap="square" lIns="91425" tIns="91425" rIns="91425" bIns="91425" anchor="t" anchorCtr="0">
            <a:noAutofit/>
          </a:bodyPr>
          <a:lstStyle/>
          <a:p>
            <a:pPr marL="0" marR="245109" lvl="0" indent="0" algn="just" rtl="0">
              <a:lnSpc>
                <a:spcPct val="107916"/>
              </a:lnSpc>
              <a:spcBef>
                <a:spcPts val="0"/>
              </a:spcBef>
              <a:spcAft>
                <a:spcPts val="800"/>
              </a:spcAft>
              <a:buNone/>
            </a:pPr>
            <a:r>
              <a:rPr lang="en-GB" sz="1100">
                <a:latin typeface="Montserrat"/>
                <a:ea typeface="Montserrat"/>
                <a:cs typeface="Montserrat"/>
                <a:sym typeface="Montserrat"/>
              </a:rPr>
              <a:t>An Activity diagram describes the dynamic aspects of the system. It is a flowchart that describes the flow from one activity to another.</a:t>
            </a:r>
            <a:endParaRPr sz="1200">
              <a:latin typeface="Montserrat"/>
              <a:ea typeface="Montserrat"/>
              <a:cs typeface="Montserrat"/>
              <a:sym typeface="Montserrat"/>
            </a:endParaRPr>
          </a:p>
        </p:txBody>
      </p:sp>
      <p:pic>
        <p:nvPicPr>
          <p:cNvPr id="145" name="Google Shape;145;p25"/>
          <p:cNvPicPr preferRelativeResize="0"/>
          <p:nvPr/>
        </p:nvPicPr>
        <p:blipFill>
          <a:blip r:embed="rId3">
            <a:alphaModFix/>
          </a:blip>
          <a:stretch>
            <a:fillRect/>
          </a:stretch>
        </p:blipFill>
        <p:spPr>
          <a:xfrm>
            <a:off x="2735000" y="1821650"/>
            <a:ext cx="3674000" cy="3017050"/>
          </a:xfrm>
          <a:prstGeom prst="rect">
            <a:avLst/>
          </a:prstGeom>
          <a:noFill/>
          <a:ln>
            <a:noFill/>
          </a:ln>
        </p:spPr>
      </p:pic>
      <p:pic>
        <p:nvPicPr>
          <p:cNvPr id="146" name="Google Shape;146;p25"/>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1199750" y="3693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Module Specification</a:t>
            </a:r>
            <a:endParaRPr sz="2800"/>
          </a:p>
        </p:txBody>
      </p:sp>
      <p:sp>
        <p:nvSpPr>
          <p:cNvPr id="152" name="Google Shape;152;p26"/>
          <p:cNvSpPr txBox="1">
            <a:spLocks noGrp="1"/>
          </p:cNvSpPr>
          <p:nvPr>
            <p:ph type="body" idx="1"/>
          </p:nvPr>
        </p:nvSpPr>
        <p:spPr>
          <a:xfrm>
            <a:off x="1061900" y="1175075"/>
            <a:ext cx="7599300" cy="2911200"/>
          </a:xfrm>
          <a:prstGeom prst="rect">
            <a:avLst/>
          </a:prstGeom>
        </p:spPr>
        <p:txBody>
          <a:bodyPr spcFirstLastPara="1" wrap="square" lIns="91425" tIns="91425" rIns="91425" bIns="91425" anchor="t" anchorCtr="0">
            <a:noAutofit/>
          </a:bodyPr>
          <a:lstStyle/>
          <a:p>
            <a:pPr marL="0" lvl="0" indent="0" algn="l" rtl="0">
              <a:lnSpc>
                <a:spcPct val="107916"/>
              </a:lnSpc>
              <a:spcBef>
                <a:spcPts val="200"/>
              </a:spcBef>
              <a:spcAft>
                <a:spcPts val="0"/>
              </a:spcAft>
              <a:buNone/>
            </a:pPr>
            <a:endParaRPr sz="1200">
              <a:latin typeface="Montserrat"/>
              <a:ea typeface="Montserrat"/>
              <a:cs typeface="Montserrat"/>
              <a:sym typeface="Montserrat"/>
            </a:endParaRPr>
          </a:p>
          <a:p>
            <a:pPr marL="0" marR="367665" lvl="0" indent="0" algn="just" rtl="0">
              <a:lnSpc>
                <a:spcPct val="150000"/>
              </a:lnSpc>
              <a:spcBef>
                <a:spcPts val="0"/>
              </a:spcBef>
              <a:spcAft>
                <a:spcPts val="0"/>
              </a:spcAft>
              <a:buNone/>
            </a:pPr>
            <a:r>
              <a:rPr lang="en-GB" sz="1200">
                <a:latin typeface="Montserrat"/>
                <a:ea typeface="Montserrat"/>
                <a:cs typeface="Montserrat"/>
                <a:sym typeface="Montserrat"/>
              </a:rPr>
              <a:t>Module Specification is the way to improve the structural design by breaking down the system into modules and solving it as an independent task. By doing so the complexity is reduced and the modules can be tested independently.</a:t>
            </a:r>
            <a:endParaRPr sz="1200">
              <a:latin typeface="Montserrat"/>
              <a:ea typeface="Montserrat"/>
              <a:cs typeface="Montserrat"/>
              <a:sym typeface="Montserrat"/>
            </a:endParaRPr>
          </a:p>
          <a:p>
            <a:pPr marL="0" marR="367665" lvl="0" indent="0" algn="just" rtl="0">
              <a:lnSpc>
                <a:spcPct val="150000"/>
              </a:lnSpc>
              <a:spcBef>
                <a:spcPts val="0"/>
              </a:spcBef>
              <a:spcAft>
                <a:spcPts val="0"/>
              </a:spcAft>
              <a:buNone/>
            </a:pPr>
            <a:endParaRPr sz="1200">
              <a:latin typeface="Montserrat"/>
              <a:ea typeface="Montserrat"/>
              <a:cs typeface="Montserrat"/>
              <a:sym typeface="Montserrat"/>
            </a:endParaRPr>
          </a:p>
          <a:p>
            <a:pPr marL="0" marR="367665" lvl="0" indent="0" algn="just" rtl="0">
              <a:lnSpc>
                <a:spcPct val="150000"/>
              </a:lnSpc>
              <a:spcBef>
                <a:spcPts val="0"/>
              </a:spcBef>
              <a:spcAft>
                <a:spcPts val="0"/>
              </a:spcAft>
              <a:buNone/>
            </a:pPr>
            <a:r>
              <a:rPr lang="en-GB" sz="1200">
                <a:latin typeface="Montserrat"/>
                <a:ea typeface="Montserrat"/>
                <a:cs typeface="Montserrat"/>
                <a:sym typeface="Montserrat"/>
              </a:rPr>
              <a:t>The number of modules for our model is three, namely </a:t>
            </a:r>
            <a:r>
              <a:rPr lang="en-GB" sz="1200" b="1">
                <a:latin typeface="Montserrat"/>
                <a:ea typeface="Montserrat"/>
                <a:cs typeface="Montserrat"/>
                <a:sym typeface="Montserrat"/>
              </a:rPr>
              <a:t>pre- processing, identification, feature extraction and detection. </a:t>
            </a:r>
            <a:endParaRPr sz="1200" b="1">
              <a:latin typeface="Montserrat"/>
              <a:ea typeface="Montserrat"/>
              <a:cs typeface="Montserrat"/>
              <a:sym typeface="Montserrat"/>
            </a:endParaRPr>
          </a:p>
          <a:p>
            <a:pPr marL="0" marR="367665" lvl="0" indent="0" algn="just" rtl="0">
              <a:lnSpc>
                <a:spcPct val="150000"/>
              </a:lnSpc>
              <a:spcBef>
                <a:spcPts val="0"/>
              </a:spcBef>
              <a:spcAft>
                <a:spcPts val="0"/>
              </a:spcAft>
              <a:buNone/>
            </a:pPr>
            <a:endParaRPr sz="1200">
              <a:latin typeface="Montserrat"/>
              <a:ea typeface="Montserrat"/>
              <a:cs typeface="Montserrat"/>
              <a:sym typeface="Montserrat"/>
            </a:endParaRPr>
          </a:p>
          <a:p>
            <a:pPr marL="0" marR="367665" lvl="0" indent="0" algn="just" rtl="0">
              <a:lnSpc>
                <a:spcPct val="150000"/>
              </a:lnSpc>
              <a:spcBef>
                <a:spcPts val="0"/>
              </a:spcBef>
              <a:spcAft>
                <a:spcPts val="0"/>
              </a:spcAft>
              <a:buNone/>
            </a:pPr>
            <a:r>
              <a:rPr lang="en-GB" sz="1200">
                <a:latin typeface="Montserrat"/>
                <a:ea typeface="Montserrat"/>
                <a:cs typeface="Montserrat"/>
                <a:sym typeface="Montserrat"/>
              </a:rPr>
              <a:t>So each phase signify the functionalities provided by the proposed system. In the data pre-processing phase noise removal using median filtering is done.</a:t>
            </a:r>
            <a:endParaRPr sz="1200">
              <a:latin typeface="Montserrat"/>
              <a:ea typeface="Montserrat"/>
              <a:cs typeface="Montserrat"/>
              <a:sym typeface="Montserrat"/>
            </a:endParaRPr>
          </a:p>
          <a:p>
            <a:pPr marL="0" lvl="0" indent="0" algn="l" rtl="0">
              <a:lnSpc>
                <a:spcPct val="100000"/>
              </a:lnSpc>
              <a:spcBef>
                <a:spcPts val="645"/>
              </a:spcBef>
              <a:spcAft>
                <a:spcPts val="0"/>
              </a:spcAft>
              <a:buNone/>
            </a:pPr>
            <a:endParaRPr sz="1200">
              <a:latin typeface="Montserrat"/>
              <a:ea typeface="Montserrat"/>
              <a:cs typeface="Montserrat"/>
              <a:sym typeface="Montserrat"/>
            </a:endParaRPr>
          </a:p>
          <a:p>
            <a:pPr marL="0" lvl="0" indent="0" algn="l" rtl="0">
              <a:lnSpc>
                <a:spcPct val="100000"/>
              </a:lnSpc>
              <a:spcBef>
                <a:spcPts val="695"/>
              </a:spcBef>
              <a:spcAft>
                <a:spcPts val="0"/>
              </a:spcAft>
              <a:buNone/>
            </a:pPr>
            <a:endParaRPr sz="1400">
              <a:latin typeface="Montserrat"/>
              <a:ea typeface="Montserrat"/>
              <a:cs typeface="Montserrat"/>
              <a:sym typeface="Montserrat"/>
            </a:endParaRPr>
          </a:p>
        </p:txBody>
      </p:sp>
      <p:pic>
        <p:nvPicPr>
          <p:cNvPr id="153" name="Google Shape;153;p26"/>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1199750" y="3693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Module specification </a:t>
            </a:r>
            <a:endParaRPr sz="2800"/>
          </a:p>
        </p:txBody>
      </p:sp>
      <p:sp>
        <p:nvSpPr>
          <p:cNvPr id="159" name="Google Shape;159;p27"/>
          <p:cNvSpPr txBox="1">
            <a:spLocks noGrp="1"/>
          </p:cNvSpPr>
          <p:nvPr>
            <p:ph type="body" idx="1"/>
          </p:nvPr>
        </p:nvSpPr>
        <p:spPr>
          <a:xfrm>
            <a:off x="1073800" y="948850"/>
            <a:ext cx="75993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645"/>
              </a:spcBef>
              <a:spcAft>
                <a:spcPts val="0"/>
              </a:spcAft>
              <a:buNone/>
            </a:pPr>
            <a:r>
              <a:rPr lang="en-GB" sz="1200">
                <a:latin typeface="Montserrat"/>
                <a:ea typeface="Montserrat"/>
                <a:cs typeface="Montserrat"/>
                <a:sym typeface="Montserrat"/>
              </a:rPr>
              <a:t>Train Phase                                                           Test Phase</a:t>
            </a:r>
            <a:endParaRPr sz="1200">
              <a:latin typeface="Montserrat"/>
              <a:ea typeface="Montserrat"/>
              <a:cs typeface="Montserrat"/>
              <a:sym typeface="Montserrat"/>
            </a:endParaRPr>
          </a:p>
          <a:p>
            <a:pPr marL="0" lvl="0" indent="0" algn="l" rtl="0">
              <a:lnSpc>
                <a:spcPct val="107916"/>
              </a:lnSpc>
              <a:spcBef>
                <a:spcPts val="0"/>
              </a:spcBef>
              <a:spcAft>
                <a:spcPts val="0"/>
              </a:spcAft>
              <a:buNone/>
            </a:pPr>
            <a:endParaRPr sz="1200">
              <a:latin typeface="Montserrat"/>
              <a:ea typeface="Montserrat"/>
              <a:cs typeface="Montserrat"/>
              <a:sym typeface="Montserrat"/>
            </a:endParaRPr>
          </a:p>
          <a:p>
            <a:pPr marL="0" lvl="0" indent="0" algn="l" rtl="0">
              <a:lnSpc>
                <a:spcPct val="107916"/>
              </a:lnSpc>
              <a:spcBef>
                <a:spcPts val="800"/>
              </a:spcBef>
              <a:spcAft>
                <a:spcPts val="0"/>
              </a:spcAft>
              <a:buNone/>
            </a:pPr>
            <a:endParaRPr sz="1200">
              <a:latin typeface="Montserrat"/>
              <a:ea typeface="Montserrat"/>
              <a:cs typeface="Montserrat"/>
              <a:sym typeface="Montserrat"/>
            </a:endParaRPr>
          </a:p>
          <a:p>
            <a:pPr marL="0" lvl="0" indent="0" algn="l" rtl="0">
              <a:lnSpc>
                <a:spcPct val="107916"/>
              </a:lnSpc>
              <a:spcBef>
                <a:spcPts val="800"/>
              </a:spcBef>
              <a:spcAft>
                <a:spcPts val="0"/>
              </a:spcAft>
              <a:buNone/>
            </a:pPr>
            <a:endParaRPr sz="1200">
              <a:latin typeface="Montserrat"/>
              <a:ea typeface="Montserrat"/>
              <a:cs typeface="Montserrat"/>
              <a:sym typeface="Montserrat"/>
            </a:endParaRPr>
          </a:p>
          <a:p>
            <a:pPr marL="0" lvl="0" indent="0" algn="l" rtl="0">
              <a:lnSpc>
                <a:spcPct val="107916"/>
              </a:lnSpc>
              <a:spcBef>
                <a:spcPts val="800"/>
              </a:spcBef>
              <a:spcAft>
                <a:spcPts val="0"/>
              </a:spcAft>
              <a:buNone/>
            </a:pPr>
            <a:endParaRPr sz="1200">
              <a:latin typeface="Montserrat"/>
              <a:ea typeface="Montserrat"/>
              <a:cs typeface="Montserrat"/>
              <a:sym typeface="Montserrat"/>
            </a:endParaRPr>
          </a:p>
          <a:p>
            <a:pPr marL="0" lvl="0" indent="0" algn="l" rtl="0">
              <a:lnSpc>
                <a:spcPct val="107916"/>
              </a:lnSpc>
              <a:spcBef>
                <a:spcPts val="800"/>
              </a:spcBef>
              <a:spcAft>
                <a:spcPts val="0"/>
              </a:spcAft>
              <a:buNone/>
            </a:pPr>
            <a:endParaRPr sz="1200">
              <a:latin typeface="Montserrat"/>
              <a:ea typeface="Montserrat"/>
              <a:cs typeface="Montserrat"/>
              <a:sym typeface="Montserrat"/>
            </a:endParaRPr>
          </a:p>
          <a:p>
            <a:pPr marL="0" lvl="0" indent="0" algn="l" rtl="0">
              <a:lnSpc>
                <a:spcPct val="107916"/>
              </a:lnSpc>
              <a:spcBef>
                <a:spcPts val="800"/>
              </a:spcBef>
              <a:spcAft>
                <a:spcPts val="0"/>
              </a:spcAft>
              <a:buNone/>
            </a:pPr>
            <a:endParaRPr sz="1200">
              <a:latin typeface="Montserrat"/>
              <a:ea typeface="Montserrat"/>
              <a:cs typeface="Montserrat"/>
              <a:sym typeface="Montserrat"/>
            </a:endParaRPr>
          </a:p>
          <a:p>
            <a:pPr marL="0" lvl="0" indent="0" algn="l" rtl="0">
              <a:lnSpc>
                <a:spcPct val="100000"/>
              </a:lnSpc>
              <a:spcBef>
                <a:spcPts val="800"/>
              </a:spcBef>
              <a:spcAft>
                <a:spcPts val="0"/>
              </a:spcAft>
              <a:buNone/>
            </a:pPr>
            <a:endParaRPr sz="1200">
              <a:latin typeface="Montserrat"/>
              <a:ea typeface="Montserrat"/>
              <a:cs typeface="Montserrat"/>
              <a:sym typeface="Montserrat"/>
            </a:endParaRPr>
          </a:p>
        </p:txBody>
      </p:sp>
      <p:pic>
        <p:nvPicPr>
          <p:cNvPr id="160" name="Google Shape;160;p27"/>
          <p:cNvPicPr preferRelativeResize="0"/>
          <p:nvPr/>
        </p:nvPicPr>
        <p:blipFill>
          <a:blip r:embed="rId3">
            <a:alphaModFix/>
          </a:blip>
          <a:stretch>
            <a:fillRect/>
          </a:stretch>
        </p:blipFill>
        <p:spPr>
          <a:xfrm>
            <a:off x="935475" y="1283425"/>
            <a:ext cx="5003399" cy="3415025"/>
          </a:xfrm>
          <a:prstGeom prst="rect">
            <a:avLst/>
          </a:prstGeom>
          <a:noFill/>
          <a:ln>
            <a:noFill/>
          </a:ln>
        </p:spPr>
      </p:pic>
      <p:sp>
        <p:nvSpPr>
          <p:cNvPr id="161" name="Google Shape;161;p27"/>
          <p:cNvSpPr txBox="1"/>
          <p:nvPr/>
        </p:nvSpPr>
        <p:spPr>
          <a:xfrm>
            <a:off x="6286525" y="1283425"/>
            <a:ext cx="2476500" cy="2911200"/>
          </a:xfrm>
          <a:prstGeom prst="rect">
            <a:avLst/>
          </a:prstGeom>
          <a:noFill/>
          <a:ln>
            <a:noFill/>
          </a:ln>
        </p:spPr>
        <p:txBody>
          <a:bodyPr spcFirstLastPara="1" wrap="square" lIns="91425" tIns="91425" rIns="91425" bIns="91425" anchor="t" anchorCtr="0">
            <a:noAutofit/>
          </a:bodyPr>
          <a:lstStyle/>
          <a:p>
            <a:pPr marL="0" lvl="0" indent="0" algn="l" rtl="0">
              <a:spcBef>
                <a:spcPts val="450"/>
              </a:spcBef>
              <a:spcAft>
                <a:spcPts val="0"/>
              </a:spcAft>
              <a:buNone/>
            </a:pPr>
            <a:r>
              <a:rPr lang="en-GB" sz="1200">
                <a:latin typeface="Montserrat"/>
                <a:ea typeface="Montserrat"/>
                <a:cs typeface="Montserrat"/>
                <a:sym typeface="Montserrat"/>
              </a:rPr>
              <a:t>The System design mainly consists of</a:t>
            </a:r>
            <a:endParaRPr sz="1200">
              <a:latin typeface="Montserrat"/>
              <a:ea typeface="Montserrat"/>
              <a:cs typeface="Montserrat"/>
              <a:sym typeface="Montserrat"/>
            </a:endParaRPr>
          </a:p>
          <a:p>
            <a:pPr marL="753745" lvl="2" indent="-236854" algn="l" rtl="0">
              <a:spcBef>
                <a:spcPts val="710"/>
              </a:spcBef>
              <a:spcAft>
                <a:spcPts val="0"/>
              </a:spcAft>
              <a:buClr>
                <a:srgbClr val="000000"/>
              </a:buClr>
              <a:buSzPts val="1200"/>
              <a:buFont typeface="Montserrat"/>
              <a:buAutoNum type="arabicPeriod"/>
            </a:pPr>
            <a:r>
              <a:rPr lang="en-GB" sz="1200">
                <a:latin typeface="Montserrat"/>
                <a:ea typeface="Montserrat"/>
                <a:cs typeface="Montserrat"/>
                <a:sym typeface="Montserrat"/>
              </a:rPr>
              <a:t>Image Collection</a:t>
            </a:r>
            <a:endParaRPr sz="1200">
              <a:latin typeface="Montserrat"/>
              <a:ea typeface="Montserrat"/>
              <a:cs typeface="Montserrat"/>
              <a:sym typeface="Montserrat"/>
            </a:endParaRPr>
          </a:p>
          <a:p>
            <a:pPr marL="753745" lvl="2" indent="-236854" algn="l" rtl="0">
              <a:spcBef>
                <a:spcPts val="685"/>
              </a:spcBef>
              <a:spcAft>
                <a:spcPts val="0"/>
              </a:spcAft>
              <a:buClr>
                <a:srgbClr val="000000"/>
              </a:buClr>
              <a:buSzPts val="1200"/>
              <a:buFont typeface="Montserrat"/>
              <a:buAutoNum type="arabicPeriod"/>
            </a:pPr>
            <a:r>
              <a:rPr lang="en-GB" sz="1200">
                <a:latin typeface="Montserrat"/>
                <a:ea typeface="Montserrat"/>
                <a:cs typeface="Montserrat"/>
                <a:sym typeface="Montserrat"/>
              </a:rPr>
              <a:t>Image Preprocessing</a:t>
            </a:r>
            <a:endParaRPr sz="1200">
              <a:latin typeface="Montserrat"/>
              <a:ea typeface="Montserrat"/>
              <a:cs typeface="Montserrat"/>
              <a:sym typeface="Montserrat"/>
            </a:endParaRPr>
          </a:p>
          <a:p>
            <a:pPr marL="753745" lvl="2" indent="-236854" algn="l" rtl="0">
              <a:spcBef>
                <a:spcPts val="695"/>
              </a:spcBef>
              <a:spcAft>
                <a:spcPts val="0"/>
              </a:spcAft>
              <a:buClr>
                <a:srgbClr val="000000"/>
              </a:buClr>
              <a:buSzPts val="1200"/>
              <a:buFont typeface="Montserrat"/>
              <a:buAutoNum type="arabicPeriod"/>
            </a:pPr>
            <a:r>
              <a:rPr lang="en-GB" sz="1200">
                <a:latin typeface="Montserrat"/>
                <a:ea typeface="Montserrat"/>
                <a:cs typeface="Montserrat"/>
                <a:sym typeface="Montserrat"/>
              </a:rPr>
              <a:t>Image Segmentation</a:t>
            </a:r>
            <a:endParaRPr sz="1200">
              <a:latin typeface="Montserrat"/>
              <a:ea typeface="Montserrat"/>
              <a:cs typeface="Montserrat"/>
              <a:sym typeface="Montserrat"/>
            </a:endParaRPr>
          </a:p>
          <a:p>
            <a:pPr marL="772160" lvl="2" indent="-232409" algn="l" rtl="0">
              <a:spcBef>
                <a:spcPts val="685"/>
              </a:spcBef>
              <a:spcAft>
                <a:spcPts val="0"/>
              </a:spcAft>
              <a:buClr>
                <a:srgbClr val="000000"/>
              </a:buClr>
              <a:buSzPts val="1200"/>
              <a:buFont typeface="Montserrat"/>
              <a:buAutoNum type="arabicPeriod"/>
            </a:pPr>
            <a:r>
              <a:rPr lang="en-GB" sz="1200">
                <a:latin typeface="Montserrat"/>
                <a:ea typeface="Montserrat"/>
                <a:cs typeface="Montserrat"/>
                <a:sym typeface="Montserrat"/>
              </a:rPr>
              <a:t>Feature Extraction</a:t>
            </a:r>
            <a:endParaRPr sz="1200">
              <a:latin typeface="Montserrat"/>
              <a:ea typeface="Montserrat"/>
              <a:cs typeface="Montserrat"/>
              <a:sym typeface="Montserrat"/>
            </a:endParaRPr>
          </a:p>
          <a:p>
            <a:pPr marL="772160" lvl="2" indent="-232409" algn="l" rtl="0">
              <a:spcBef>
                <a:spcPts val="685"/>
              </a:spcBef>
              <a:spcAft>
                <a:spcPts val="0"/>
              </a:spcAft>
              <a:buClr>
                <a:srgbClr val="000000"/>
              </a:buClr>
              <a:buSzPts val="1200"/>
              <a:buFont typeface="Montserrat"/>
              <a:buAutoNum type="arabicPeriod"/>
            </a:pPr>
            <a:r>
              <a:rPr lang="en-GB" sz="1200">
                <a:latin typeface="Montserrat"/>
                <a:ea typeface="Montserrat"/>
                <a:cs typeface="Montserrat"/>
                <a:sym typeface="Montserrat"/>
              </a:rPr>
              <a:t>Training</a:t>
            </a:r>
            <a:endParaRPr sz="1200">
              <a:latin typeface="Montserrat"/>
              <a:ea typeface="Montserrat"/>
              <a:cs typeface="Montserrat"/>
              <a:sym typeface="Montserrat"/>
            </a:endParaRPr>
          </a:p>
          <a:p>
            <a:pPr marL="756920" lvl="2" indent="-235584" algn="l" rtl="0">
              <a:spcBef>
                <a:spcPts val="695"/>
              </a:spcBef>
              <a:spcAft>
                <a:spcPts val="0"/>
              </a:spcAft>
              <a:buClr>
                <a:srgbClr val="000000"/>
              </a:buClr>
              <a:buSzPts val="1200"/>
              <a:buFont typeface="Montserrat"/>
              <a:buAutoNum type="arabicPeriod"/>
            </a:pPr>
            <a:r>
              <a:rPr lang="en-GB" sz="1200">
                <a:latin typeface="Montserrat"/>
                <a:ea typeface="Montserrat"/>
                <a:cs typeface="Montserrat"/>
                <a:sym typeface="Montserrat"/>
              </a:rPr>
              <a:t>Classification</a:t>
            </a:r>
            <a:endParaRPr>
              <a:latin typeface="Montserrat"/>
              <a:ea typeface="Montserrat"/>
              <a:cs typeface="Montserrat"/>
              <a:sym typeface="Montserrat"/>
            </a:endParaRPr>
          </a:p>
          <a:p>
            <a:pPr marL="0" lvl="0" indent="0" algn="l" rtl="0">
              <a:spcBef>
                <a:spcPts val="0"/>
              </a:spcBef>
              <a:spcAft>
                <a:spcPts val="0"/>
              </a:spcAft>
              <a:buNone/>
            </a:pPr>
            <a:endParaRPr>
              <a:latin typeface="Lato"/>
              <a:ea typeface="Lato"/>
              <a:cs typeface="Lato"/>
              <a:sym typeface="Lato"/>
            </a:endParaRPr>
          </a:p>
        </p:txBody>
      </p:sp>
      <p:pic>
        <p:nvPicPr>
          <p:cNvPr id="162" name="Google Shape;162;p27"/>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1199750" y="3693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Testing</a:t>
            </a:r>
            <a:endParaRPr sz="2800"/>
          </a:p>
        </p:txBody>
      </p:sp>
      <p:sp>
        <p:nvSpPr>
          <p:cNvPr id="168" name="Google Shape;168;p28"/>
          <p:cNvSpPr txBox="1">
            <a:spLocks noGrp="1"/>
          </p:cNvSpPr>
          <p:nvPr>
            <p:ph type="body" idx="1"/>
          </p:nvPr>
        </p:nvSpPr>
        <p:spPr>
          <a:xfrm>
            <a:off x="919550" y="912316"/>
            <a:ext cx="7599300" cy="2911200"/>
          </a:xfrm>
          <a:prstGeom prst="rect">
            <a:avLst/>
          </a:prstGeom>
        </p:spPr>
        <p:txBody>
          <a:bodyPr spcFirstLastPara="1" wrap="square" lIns="91425" tIns="91425" rIns="91425" bIns="91425" anchor="t" anchorCtr="0">
            <a:noAutofit/>
          </a:bodyPr>
          <a:lstStyle/>
          <a:p>
            <a:pPr marL="0" lvl="0" indent="0" algn="just" rtl="0">
              <a:lnSpc>
                <a:spcPct val="200000"/>
              </a:lnSpc>
              <a:spcBef>
                <a:spcPts val="5"/>
              </a:spcBef>
              <a:spcAft>
                <a:spcPts val="0"/>
              </a:spcAft>
              <a:buNone/>
            </a:pPr>
            <a:r>
              <a:rPr lang="en-GB" sz="1200" dirty="0">
                <a:latin typeface="Montserrat"/>
                <a:ea typeface="Montserrat"/>
                <a:cs typeface="Montserrat"/>
                <a:sym typeface="Montserrat"/>
              </a:rPr>
              <a:t>Testing is the process of evaluating a system or its component(s) with the intent to find whether it satisfies the specified requirements or not. Testing is executing a system to identify any gaps, errors, or missing requirements in contrary to the actual requirements.</a:t>
            </a:r>
            <a:endParaRPr sz="1200" dirty="0">
              <a:latin typeface="Montserrat"/>
              <a:ea typeface="Montserrat"/>
              <a:cs typeface="Montserrat"/>
              <a:sym typeface="Montserrat"/>
            </a:endParaRPr>
          </a:p>
          <a:p>
            <a:pPr marL="0" lvl="0" indent="0" algn="l" rtl="0">
              <a:lnSpc>
                <a:spcPct val="107916"/>
              </a:lnSpc>
              <a:spcBef>
                <a:spcPts val="800"/>
              </a:spcBef>
              <a:spcAft>
                <a:spcPts val="0"/>
              </a:spcAft>
              <a:buNone/>
            </a:pPr>
            <a:r>
              <a:rPr lang="en-GB" sz="1600" b="1" dirty="0">
                <a:latin typeface="Montserrat"/>
                <a:ea typeface="Montserrat"/>
                <a:cs typeface="Montserrat"/>
                <a:sym typeface="Montserrat"/>
              </a:rPr>
              <a:t>Types of testing</a:t>
            </a:r>
            <a:endParaRPr sz="1600" b="1" dirty="0">
              <a:latin typeface="Montserrat"/>
              <a:ea typeface="Montserrat"/>
              <a:cs typeface="Montserrat"/>
              <a:sym typeface="Montserrat"/>
            </a:endParaRPr>
          </a:p>
          <a:p>
            <a:pPr marL="0" lvl="0" indent="0" algn="l" rtl="0">
              <a:lnSpc>
                <a:spcPct val="200000"/>
              </a:lnSpc>
              <a:spcBef>
                <a:spcPts val="800"/>
              </a:spcBef>
              <a:spcAft>
                <a:spcPts val="0"/>
              </a:spcAft>
              <a:buNone/>
            </a:pPr>
            <a:r>
              <a:rPr lang="en-GB" sz="1200" dirty="0">
                <a:latin typeface="Montserrat"/>
                <a:ea typeface="Montserrat"/>
                <a:cs typeface="Montserrat"/>
                <a:sym typeface="Montserrat"/>
              </a:rPr>
              <a:t>Software testing methods and traditionally divided into two: white-box and black-box testing. These two approaches are used to describe the point of view that a test engineer takes when designing test cases.</a:t>
            </a:r>
            <a:endParaRPr sz="1200" dirty="0">
              <a:latin typeface="Montserrat"/>
              <a:ea typeface="Montserrat"/>
              <a:cs typeface="Montserrat"/>
              <a:sym typeface="Montserrat"/>
            </a:endParaRPr>
          </a:p>
          <a:p>
            <a:pPr marL="457200" lvl="0" indent="-304800" algn="just" rtl="0">
              <a:lnSpc>
                <a:spcPct val="200000"/>
              </a:lnSpc>
              <a:spcBef>
                <a:spcPts val="800"/>
              </a:spcBef>
              <a:spcAft>
                <a:spcPts val="800"/>
              </a:spcAft>
              <a:buSzPts val="1200"/>
              <a:buFont typeface="Calibri"/>
              <a:buAutoNum type="alphaLcParenR"/>
            </a:pPr>
            <a:r>
              <a:rPr lang="en-GB" sz="1200" b="1" dirty="0">
                <a:latin typeface="Montserrat"/>
                <a:ea typeface="Montserrat"/>
                <a:cs typeface="Montserrat"/>
                <a:sym typeface="Montserrat"/>
              </a:rPr>
              <a:t>White-box testing</a:t>
            </a:r>
            <a:r>
              <a:rPr lang="en-GB" sz="1200" dirty="0">
                <a:latin typeface="Montserrat"/>
                <a:ea typeface="Montserrat"/>
                <a:cs typeface="Montserrat"/>
                <a:sym typeface="Montserrat"/>
              </a:rPr>
              <a:t> (also known as clear box testing, glass box testing, transparent box testing and structural testing, by seeing the source code) tests internal structures or workings of a program, as opposed to the functionality exposed to the end-user.</a:t>
            </a:r>
            <a:endParaRPr sz="1200" dirty="0">
              <a:latin typeface="Montserrat"/>
              <a:ea typeface="Montserrat"/>
              <a:cs typeface="Montserrat"/>
              <a:sym typeface="Montserrat"/>
            </a:endParaRPr>
          </a:p>
        </p:txBody>
      </p:sp>
      <p:pic>
        <p:nvPicPr>
          <p:cNvPr id="169" name="Google Shape;169;p28"/>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1199750" y="3693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Testing</a:t>
            </a:r>
            <a:endParaRPr sz="2800"/>
          </a:p>
        </p:txBody>
      </p:sp>
      <p:sp>
        <p:nvSpPr>
          <p:cNvPr id="175" name="Google Shape;175;p29"/>
          <p:cNvSpPr txBox="1">
            <a:spLocks noGrp="1"/>
          </p:cNvSpPr>
          <p:nvPr>
            <p:ph type="body" idx="1"/>
          </p:nvPr>
        </p:nvSpPr>
        <p:spPr>
          <a:xfrm>
            <a:off x="1019858" y="984396"/>
            <a:ext cx="7599300" cy="2911200"/>
          </a:xfrm>
          <a:prstGeom prst="rect">
            <a:avLst/>
          </a:prstGeom>
        </p:spPr>
        <p:txBody>
          <a:bodyPr spcFirstLastPara="1" wrap="square" lIns="91425" tIns="91425" rIns="91425" bIns="91425" anchor="t" anchorCtr="0">
            <a:noAutofit/>
          </a:bodyPr>
          <a:lstStyle/>
          <a:p>
            <a:pPr marL="0" lvl="0" indent="0" algn="just" rtl="0">
              <a:lnSpc>
                <a:spcPct val="200000"/>
              </a:lnSpc>
              <a:spcBef>
                <a:spcPts val="5"/>
              </a:spcBef>
              <a:spcAft>
                <a:spcPts val="0"/>
              </a:spcAft>
              <a:buNone/>
            </a:pPr>
            <a:r>
              <a:rPr lang="en-GB" sz="1200" dirty="0">
                <a:latin typeface="Montserrat"/>
                <a:ea typeface="Montserrat"/>
                <a:cs typeface="Montserrat"/>
                <a:sym typeface="Montserrat"/>
              </a:rPr>
              <a:t> In white-box testing an internal perspective of the system, as well as programming skills, are used to design test cases.</a:t>
            </a:r>
            <a:endParaRPr sz="1200" dirty="0">
              <a:latin typeface="Montserrat"/>
              <a:ea typeface="Montserrat"/>
              <a:cs typeface="Montserrat"/>
              <a:sym typeface="Montserrat"/>
            </a:endParaRPr>
          </a:p>
          <a:p>
            <a:pPr marL="457200" lvl="0" indent="-304800" algn="just" rtl="0">
              <a:lnSpc>
                <a:spcPct val="200000"/>
              </a:lnSpc>
              <a:spcBef>
                <a:spcPts val="800"/>
              </a:spcBef>
              <a:spcAft>
                <a:spcPts val="0"/>
              </a:spcAft>
              <a:buSzPts val="1200"/>
              <a:buFont typeface="Calibri"/>
              <a:buAutoNum type="alphaLcParenR"/>
            </a:pPr>
            <a:r>
              <a:rPr lang="en-GB" sz="1200" b="1" dirty="0">
                <a:latin typeface="Montserrat"/>
                <a:ea typeface="Montserrat"/>
                <a:cs typeface="Montserrat"/>
                <a:sym typeface="Montserrat"/>
              </a:rPr>
              <a:t>Black box testing</a:t>
            </a:r>
            <a:r>
              <a:rPr lang="en-GB" sz="1200" dirty="0">
                <a:latin typeface="Montserrat"/>
                <a:ea typeface="Montserrat"/>
                <a:cs typeface="Montserrat"/>
                <a:sym typeface="Montserrat"/>
              </a:rPr>
              <a:t>: The technique of testing without having any knowledge of the interior workings of the application is called black-box testing. The tester is oblivious to the system architecture and does not have access to the source code.</a:t>
            </a:r>
            <a:endParaRPr sz="1200" dirty="0">
              <a:latin typeface="Montserrat"/>
              <a:ea typeface="Montserrat"/>
              <a:cs typeface="Montserrat"/>
              <a:sym typeface="Montserrat"/>
            </a:endParaRPr>
          </a:p>
          <a:p>
            <a:pPr marL="0" lvl="0" indent="0" algn="just" rtl="0">
              <a:lnSpc>
                <a:spcPct val="200000"/>
              </a:lnSpc>
              <a:spcBef>
                <a:spcPts val="800"/>
              </a:spcBef>
              <a:spcAft>
                <a:spcPts val="0"/>
              </a:spcAft>
              <a:buNone/>
            </a:pPr>
            <a:r>
              <a:rPr lang="en-GB" sz="1400" b="1" dirty="0">
                <a:latin typeface="Montserrat"/>
                <a:ea typeface="Montserrat"/>
                <a:cs typeface="Montserrat"/>
                <a:sym typeface="Montserrat"/>
              </a:rPr>
              <a:t>  Unit Testing </a:t>
            </a:r>
            <a:endParaRPr sz="1400" b="1" dirty="0">
              <a:latin typeface="Montserrat"/>
              <a:ea typeface="Montserrat"/>
              <a:cs typeface="Montserrat"/>
              <a:sym typeface="Montserrat"/>
            </a:endParaRPr>
          </a:p>
          <a:p>
            <a:pPr marL="0" lvl="0" indent="0" algn="just" rtl="0">
              <a:lnSpc>
                <a:spcPct val="200000"/>
              </a:lnSpc>
              <a:spcBef>
                <a:spcPts val="800"/>
              </a:spcBef>
              <a:spcAft>
                <a:spcPts val="800"/>
              </a:spcAft>
              <a:buNone/>
            </a:pPr>
            <a:r>
              <a:rPr lang="en-GB" sz="1200" dirty="0">
                <a:latin typeface="Montserrat"/>
                <a:ea typeface="Montserrat"/>
                <a:cs typeface="Montserrat"/>
                <a:sym typeface="Montserrat"/>
              </a:rPr>
              <a:t>Unit testing is a method by which individual units of source code, sets of one or more computer program modules together with associated control data, usage procedures and operating procedures are tested to determine if they are fit for use. Intuitively, one can view a unit as the smallest testable part of an application.</a:t>
            </a:r>
            <a:endParaRPr sz="1200" dirty="0">
              <a:latin typeface="Montserrat"/>
              <a:ea typeface="Montserrat"/>
              <a:cs typeface="Montserrat"/>
              <a:sym typeface="Montserrat"/>
            </a:endParaRPr>
          </a:p>
        </p:txBody>
      </p:sp>
      <p:pic>
        <p:nvPicPr>
          <p:cNvPr id="176" name="Google Shape;176;p29"/>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1199750" y="3693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Unit Testing - Test Case 1</a:t>
            </a:r>
            <a:endParaRPr sz="2800"/>
          </a:p>
        </p:txBody>
      </p:sp>
      <p:pic>
        <p:nvPicPr>
          <p:cNvPr id="182" name="Google Shape;182;p30"/>
          <p:cNvPicPr preferRelativeResize="0"/>
          <p:nvPr/>
        </p:nvPicPr>
        <p:blipFill>
          <a:blip r:embed="rId3">
            <a:alphaModFix/>
          </a:blip>
          <a:stretch>
            <a:fillRect/>
          </a:stretch>
        </p:blipFill>
        <p:spPr>
          <a:xfrm>
            <a:off x="1290638" y="1200175"/>
            <a:ext cx="6562725" cy="3619500"/>
          </a:xfrm>
          <a:prstGeom prst="rect">
            <a:avLst/>
          </a:prstGeom>
          <a:noFill/>
          <a:ln>
            <a:noFill/>
          </a:ln>
        </p:spPr>
      </p:pic>
      <p:pic>
        <p:nvPicPr>
          <p:cNvPr id="183" name="Google Shape;183;p30"/>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1199750" y="3693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Unit Testing - Test Case 2</a:t>
            </a:r>
            <a:endParaRPr sz="2800"/>
          </a:p>
        </p:txBody>
      </p:sp>
      <p:graphicFrame>
        <p:nvGraphicFramePr>
          <p:cNvPr id="189" name="Google Shape;189;p31"/>
          <p:cNvGraphicFramePr/>
          <p:nvPr/>
        </p:nvGraphicFramePr>
        <p:xfrm>
          <a:off x="1821875" y="1443575"/>
          <a:ext cx="5500250" cy="2660900"/>
        </p:xfrm>
        <a:graphic>
          <a:graphicData uri="http://schemas.openxmlformats.org/drawingml/2006/table">
            <a:tbl>
              <a:tblPr bandRow="1">
                <a:noFill/>
                <a:tableStyleId>{C4F65687-1364-4720-86BD-4552E6F8BFB7}</a:tableStyleId>
              </a:tblPr>
              <a:tblGrid>
                <a:gridCol w="2750125">
                  <a:extLst>
                    <a:ext uri="{9D8B030D-6E8A-4147-A177-3AD203B41FA5}">
                      <a16:colId xmlns:a16="http://schemas.microsoft.com/office/drawing/2014/main" val="20000"/>
                    </a:ext>
                  </a:extLst>
                </a:gridCol>
                <a:gridCol w="2750125">
                  <a:extLst>
                    <a:ext uri="{9D8B030D-6E8A-4147-A177-3AD203B41FA5}">
                      <a16:colId xmlns:a16="http://schemas.microsoft.com/office/drawing/2014/main" val="20001"/>
                    </a:ext>
                  </a:extLst>
                </a:gridCol>
              </a:tblGrid>
              <a:tr h="378275">
                <a:tc>
                  <a:txBody>
                    <a:bodyPr/>
                    <a:lstStyle/>
                    <a:p>
                      <a:pPr marL="0" lvl="0" indent="0" algn="l" rtl="0">
                        <a:lnSpc>
                          <a:spcPct val="107916"/>
                        </a:lnSpc>
                        <a:spcBef>
                          <a:spcPts val="0"/>
                        </a:spcBef>
                        <a:spcAft>
                          <a:spcPts val="800"/>
                        </a:spcAft>
                        <a:buNone/>
                      </a:pPr>
                      <a:r>
                        <a:rPr lang="en-GB" sz="1200" b="1">
                          <a:latin typeface="Montserrat"/>
                          <a:ea typeface="Montserrat"/>
                          <a:cs typeface="Montserrat"/>
                          <a:sym typeface="Montserrat"/>
                        </a:rPr>
                        <a:t>S1 # Test Case:</a:t>
                      </a:r>
                      <a:endParaRPr sz="1200" b="1">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7916"/>
                        </a:lnSpc>
                        <a:spcBef>
                          <a:spcPts val="0"/>
                        </a:spcBef>
                        <a:spcAft>
                          <a:spcPts val="800"/>
                        </a:spcAft>
                        <a:buNone/>
                      </a:pPr>
                      <a:r>
                        <a:rPr lang="en-GB" sz="1200" b="1">
                          <a:latin typeface="Montserrat"/>
                          <a:ea typeface="Montserrat"/>
                          <a:cs typeface="Montserrat"/>
                          <a:sym typeface="Montserrat"/>
                        </a:rPr>
                        <a:t>UTC-2</a:t>
                      </a:r>
                      <a:endParaRPr sz="1200" b="1">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8275">
                <a:tc>
                  <a:txBody>
                    <a:bodyPr/>
                    <a:lstStyle/>
                    <a:p>
                      <a:pPr marL="0" lvl="0" indent="0" algn="l" rtl="0">
                        <a:lnSpc>
                          <a:spcPct val="107916"/>
                        </a:lnSpc>
                        <a:spcBef>
                          <a:spcPts val="0"/>
                        </a:spcBef>
                        <a:spcAft>
                          <a:spcPts val="800"/>
                        </a:spcAft>
                        <a:buNone/>
                      </a:pPr>
                      <a:r>
                        <a:rPr lang="en-GB" sz="1200">
                          <a:latin typeface="Montserrat"/>
                          <a:ea typeface="Montserrat"/>
                          <a:cs typeface="Montserrat"/>
                          <a:sym typeface="Montserrat"/>
                        </a:rPr>
                        <a:t>Name of Test</a:t>
                      </a:r>
                      <a:endParaRPr sz="1200">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7916"/>
                        </a:lnSpc>
                        <a:spcBef>
                          <a:spcPts val="0"/>
                        </a:spcBef>
                        <a:spcAft>
                          <a:spcPts val="800"/>
                        </a:spcAft>
                        <a:buNone/>
                      </a:pPr>
                      <a:r>
                        <a:rPr lang="en-GB" sz="1200">
                          <a:latin typeface="Montserrat"/>
                          <a:ea typeface="Montserrat"/>
                          <a:cs typeface="Montserrat"/>
                          <a:sym typeface="Montserrat"/>
                        </a:rPr>
                        <a:t>Detecting Thumb images</a:t>
                      </a:r>
                      <a:endParaRPr sz="1200">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73900">
                <a:tc>
                  <a:txBody>
                    <a:bodyPr/>
                    <a:lstStyle/>
                    <a:p>
                      <a:pPr marL="0" lvl="0" indent="0" algn="l" rtl="0">
                        <a:lnSpc>
                          <a:spcPct val="107916"/>
                        </a:lnSpc>
                        <a:spcBef>
                          <a:spcPts val="0"/>
                        </a:spcBef>
                        <a:spcAft>
                          <a:spcPts val="800"/>
                        </a:spcAft>
                        <a:buNone/>
                      </a:pPr>
                      <a:r>
                        <a:rPr lang="en-GB" sz="1200">
                          <a:latin typeface="Montserrat"/>
                          <a:ea typeface="Montserrat"/>
                          <a:cs typeface="Montserrat"/>
                          <a:sym typeface="Montserrat"/>
                        </a:rPr>
                        <a:t>Items being tested</a:t>
                      </a:r>
                      <a:endParaRPr sz="1200">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7916"/>
                        </a:lnSpc>
                        <a:spcBef>
                          <a:spcPts val="0"/>
                        </a:spcBef>
                        <a:spcAft>
                          <a:spcPts val="800"/>
                        </a:spcAft>
                        <a:buNone/>
                      </a:pPr>
                      <a:r>
                        <a:rPr lang="en-GB" sz="1200">
                          <a:latin typeface="Montserrat"/>
                          <a:ea typeface="Montserrat"/>
                          <a:cs typeface="Montserrat"/>
                          <a:sym typeface="Montserrat"/>
                        </a:rPr>
                        <a:t>Test for different  Thumb images</a:t>
                      </a:r>
                      <a:endParaRPr sz="1200">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73900">
                <a:tc>
                  <a:txBody>
                    <a:bodyPr/>
                    <a:lstStyle/>
                    <a:p>
                      <a:pPr marL="0" lvl="0" indent="0" algn="l" rtl="0">
                        <a:lnSpc>
                          <a:spcPct val="107916"/>
                        </a:lnSpc>
                        <a:spcBef>
                          <a:spcPts val="0"/>
                        </a:spcBef>
                        <a:spcAft>
                          <a:spcPts val="800"/>
                        </a:spcAft>
                        <a:buNone/>
                      </a:pPr>
                      <a:r>
                        <a:rPr lang="en-GB" sz="1200">
                          <a:latin typeface="Montserrat"/>
                          <a:ea typeface="Montserrat"/>
                          <a:cs typeface="Montserrat"/>
                          <a:sym typeface="Montserrat"/>
                        </a:rPr>
                        <a:t>Sample Input</a:t>
                      </a:r>
                      <a:endParaRPr sz="1200">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7916"/>
                        </a:lnSpc>
                        <a:spcBef>
                          <a:spcPts val="0"/>
                        </a:spcBef>
                        <a:spcAft>
                          <a:spcPts val="800"/>
                        </a:spcAft>
                        <a:buNone/>
                      </a:pPr>
                      <a:r>
                        <a:rPr lang="en-GB" sz="1200">
                          <a:latin typeface="Montserrat"/>
                          <a:ea typeface="Montserrat"/>
                          <a:cs typeface="Montserrat"/>
                          <a:sym typeface="Montserrat"/>
                        </a:rPr>
                        <a:t>Tested for different images of Thumb</a:t>
                      </a:r>
                      <a:endParaRPr sz="1200">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8275">
                <a:tc>
                  <a:txBody>
                    <a:bodyPr/>
                    <a:lstStyle/>
                    <a:p>
                      <a:pPr marL="0" lvl="0" indent="0" algn="l" rtl="0">
                        <a:lnSpc>
                          <a:spcPct val="107916"/>
                        </a:lnSpc>
                        <a:spcBef>
                          <a:spcPts val="0"/>
                        </a:spcBef>
                        <a:spcAft>
                          <a:spcPts val="800"/>
                        </a:spcAft>
                        <a:buNone/>
                      </a:pPr>
                      <a:r>
                        <a:rPr lang="en-GB" sz="1200">
                          <a:latin typeface="Montserrat"/>
                          <a:ea typeface="Montserrat"/>
                          <a:cs typeface="Montserrat"/>
                          <a:sym typeface="Montserrat"/>
                        </a:rPr>
                        <a:t>Expected output</a:t>
                      </a:r>
                      <a:endParaRPr sz="1200">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7916"/>
                        </a:lnSpc>
                        <a:spcBef>
                          <a:spcPts val="0"/>
                        </a:spcBef>
                        <a:spcAft>
                          <a:spcPts val="800"/>
                        </a:spcAft>
                        <a:buNone/>
                      </a:pPr>
                      <a:r>
                        <a:rPr lang="en-GB" sz="1200">
                          <a:latin typeface="Montserrat"/>
                          <a:ea typeface="Montserrat"/>
                          <a:cs typeface="Montserrat"/>
                          <a:sym typeface="Montserrat"/>
                        </a:rPr>
                        <a:t>Thumb should be displayed</a:t>
                      </a:r>
                      <a:endParaRPr sz="1200">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8275">
                <a:tc>
                  <a:txBody>
                    <a:bodyPr/>
                    <a:lstStyle/>
                    <a:p>
                      <a:pPr marL="0" lvl="0" indent="0" algn="l" rtl="0">
                        <a:lnSpc>
                          <a:spcPct val="107916"/>
                        </a:lnSpc>
                        <a:spcBef>
                          <a:spcPts val="0"/>
                        </a:spcBef>
                        <a:spcAft>
                          <a:spcPts val="800"/>
                        </a:spcAft>
                        <a:buNone/>
                      </a:pPr>
                      <a:r>
                        <a:rPr lang="en-GB" sz="1200">
                          <a:latin typeface="Montserrat"/>
                          <a:ea typeface="Montserrat"/>
                          <a:cs typeface="Montserrat"/>
                          <a:sym typeface="Montserrat"/>
                        </a:rPr>
                        <a:t>Actual output</a:t>
                      </a:r>
                      <a:endParaRPr sz="1200">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7916"/>
                        </a:lnSpc>
                        <a:spcBef>
                          <a:spcPts val="0"/>
                        </a:spcBef>
                        <a:spcAft>
                          <a:spcPts val="800"/>
                        </a:spcAft>
                        <a:buNone/>
                      </a:pPr>
                      <a:r>
                        <a:rPr lang="en-GB" sz="1200">
                          <a:latin typeface="Montserrat"/>
                          <a:ea typeface="Montserrat"/>
                          <a:cs typeface="Montserrat"/>
                          <a:sym typeface="Montserrat"/>
                        </a:rPr>
                        <a:t>Should Display Live or Fake</a:t>
                      </a:r>
                      <a:endParaRPr sz="1200">
                        <a:latin typeface="Montserrat"/>
                        <a:ea typeface="Montserrat"/>
                        <a:cs typeface="Montserrat"/>
                        <a:sym typeface="Montserrat"/>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90" name="Google Shape;190;p31"/>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1309725" y="726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Contents </a:t>
            </a:r>
            <a:endParaRPr sz="2800"/>
          </a:p>
        </p:txBody>
      </p:sp>
      <p:sp>
        <p:nvSpPr>
          <p:cNvPr id="65" name="Google Shape;65;p14"/>
          <p:cNvSpPr txBox="1">
            <a:spLocks noGrp="1"/>
          </p:cNvSpPr>
          <p:nvPr>
            <p:ph type="body" idx="1"/>
          </p:nvPr>
        </p:nvSpPr>
        <p:spPr>
          <a:xfrm>
            <a:off x="1236400" y="1445950"/>
            <a:ext cx="7758000" cy="3177600"/>
          </a:xfrm>
          <a:prstGeom prst="rect">
            <a:avLst/>
          </a:prstGeom>
        </p:spPr>
        <p:txBody>
          <a:bodyPr spcFirstLastPara="1" wrap="square" lIns="91425" tIns="91425" rIns="91425" bIns="91425" anchor="t" anchorCtr="0">
            <a:normAutofit fontScale="70000" lnSpcReduction="20000"/>
          </a:bodyPr>
          <a:lstStyle/>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Introduction</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Existing System</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Proposed System</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Methodology</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System Architecture</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DFD Diagrams</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UML Diagrams</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Module Description/ Implementation</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Testing</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Screenshots </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System Requirements </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Future Enhancements</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Conclusion </a:t>
            </a:r>
            <a:endParaRPr sz="1900" dirty="0">
              <a:latin typeface="Montserrat"/>
              <a:ea typeface="Montserrat"/>
              <a:cs typeface="Montserrat"/>
              <a:sym typeface="Montserrat"/>
            </a:endParaRPr>
          </a:p>
          <a:p>
            <a:pPr marL="457200" lvl="0" indent="-322103" algn="l" rtl="0">
              <a:spcBef>
                <a:spcPts val="0"/>
              </a:spcBef>
              <a:spcAft>
                <a:spcPts val="0"/>
              </a:spcAft>
              <a:buSzPct val="100000"/>
              <a:buFont typeface="Montserrat"/>
              <a:buAutoNum type="arabicPeriod"/>
            </a:pPr>
            <a:r>
              <a:rPr lang="en-GB" sz="1900" dirty="0">
                <a:latin typeface="Montserrat"/>
                <a:ea typeface="Montserrat"/>
                <a:cs typeface="Montserrat"/>
                <a:sym typeface="Montserrat"/>
              </a:rPr>
              <a:t>References</a:t>
            </a:r>
            <a:endParaRPr sz="1900" dirty="0">
              <a:latin typeface="Montserrat"/>
              <a:ea typeface="Montserrat"/>
              <a:cs typeface="Montserrat"/>
              <a:sym typeface="Montserrat"/>
            </a:endParaRPr>
          </a:p>
        </p:txBody>
      </p:sp>
      <p:pic>
        <p:nvPicPr>
          <p:cNvPr id="66" name="Google Shape;66;p14"/>
          <p:cNvPicPr preferRelativeResize="0"/>
          <p:nvPr/>
        </p:nvPicPr>
        <p:blipFill>
          <a:blip r:embed="rId3">
            <a:alphaModFix/>
          </a:blip>
          <a:stretch>
            <a:fillRect/>
          </a:stretch>
        </p:blipFill>
        <p:spPr>
          <a:xfrm>
            <a:off x="6420138" y="1445950"/>
            <a:ext cx="2251575" cy="2251575"/>
          </a:xfrm>
          <a:prstGeom prst="rect">
            <a:avLst/>
          </a:prstGeom>
          <a:noFill/>
          <a:ln>
            <a:noFill/>
          </a:ln>
        </p:spPr>
      </p:pic>
      <p:pic>
        <p:nvPicPr>
          <p:cNvPr id="67" name="Google Shape;67;p14"/>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Implementation - Screenshots</a:t>
            </a:r>
            <a:endParaRPr sz="2800"/>
          </a:p>
        </p:txBody>
      </p:sp>
      <p:pic>
        <p:nvPicPr>
          <p:cNvPr id="196" name="Google Shape;196;p32"/>
          <p:cNvPicPr preferRelativeResize="0"/>
          <p:nvPr/>
        </p:nvPicPr>
        <p:blipFill rotWithShape="1">
          <a:blip r:embed="rId3">
            <a:alphaModFix/>
          </a:blip>
          <a:srcRect t="10052" b="5970"/>
          <a:stretch/>
        </p:blipFill>
        <p:spPr>
          <a:xfrm>
            <a:off x="1398675" y="1307850"/>
            <a:ext cx="6836549" cy="3229500"/>
          </a:xfrm>
          <a:prstGeom prst="rect">
            <a:avLst/>
          </a:prstGeom>
          <a:noFill/>
          <a:ln>
            <a:noFill/>
          </a:ln>
        </p:spPr>
      </p:pic>
      <p:pic>
        <p:nvPicPr>
          <p:cNvPr id="197" name="Google Shape;197;p32"/>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Screenshots</a:t>
            </a:r>
            <a:endParaRPr sz="2800"/>
          </a:p>
        </p:txBody>
      </p:sp>
      <p:pic>
        <p:nvPicPr>
          <p:cNvPr id="203" name="Google Shape;203;p33"/>
          <p:cNvPicPr preferRelativeResize="0"/>
          <p:nvPr/>
        </p:nvPicPr>
        <p:blipFill rotWithShape="1">
          <a:blip r:embed="rId3">
            <a:alphaModFix/>
          </a:blip>
          <a:srcRect t="4471" b="4462"/>
          <a:stretch/>
        </p:blipFill>
        <p:spPr>
          <a:xfrm>
            <a:off x="1398675" y="1264775"/>
            <a:ext cx="6836549" cy="3501976"/>
          </a:xfrm>
          <a:prstGeom prst="rect">
            <a:avLst/>
          </a:prstGeom>
          <a:noFill/>
          <a:ln>
            <a:noFill/>
          </a:ln>
        </p:spPr>
      </p:pic>
      <p:pic>
        <p:nvPicPr>
          <p:cNvPr id="204" name="Google Shape;204;p33"/>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Screenshots</a:t>
            </a:r>
            <a:endParaRPr sz="2800"/>
          </a:p>
        </p:txBody>
      </p:sp>
      <p:pic>
        <p:nvPicPr>
          <p:cNvPr id="210" name="Google Shape;210;p34"/>
          <p:cNvPicPr preferRelativeResize="0"/>
          <p:nvPr/>
        </p:nvPicPr>
        <p:blipFill rotWithShape="1">
          <a:blip r:embed="rId3">
            <a:alphaModFix/>
          </a:blip>
          <a:srcRect t="4471" b="4462"/>
          <a:stretch/>
        </p:blipFill>
        <p:spPr>
          <a:xfrm>
            <a:off x="1398675" y="1264775"/>
            <a:ext cx="6836549" cy="3501976"/>
          </a:xfrm>
          <a:prstGeom prst="rect">
            <a:avLst/>
          </a:prstGeom>
          <a:noFill/>
          <a:ln>
            <a:noFill/>
          </a:ln>
        </p:spPr>
      </p:pic>
      <p:pic>
        <p:nvPicPr>
          <p:cNvPr id="211" name="Google Shape;211;p34"/>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Database</a:t>
            </a:r>
            <a:endParaRPr sz="2800"/>
          </a:p>
        </p:txBody>
      </p:sp>
      <p:pic>
        <p:nvPicPr>
          <p:cNvPr id="217" name="Google Shape;217;p35"/>
          <p:cNvPicPr preferRelativeResize="0"/>
          <p:nvPr/>
        </p:nvPicPr>
        <p:blipFill rotWithShape="1">
          <a:blip r:embed="rId3">
            <a:alphaModFix/>
          </a:blip>
          <a:srcRect t="4471" r="71869" b="68042"/>
          <a:stretch/>
        </p:blipFill>
        <p:spPr>
          <a:xfrm>
            <a:off x="1398675" y="1264775"/>
            <a:ext cx="5714376" cy="3140551"/>
          </a:xfrm>
          <a:prstGeom prst="rect">
            <a:avLst/>
          </a:prstGeom>
          <a:noFill/>
          <a:ln>
            <a:noFill/>
          </a:ln>
        </p:spPr>
      </p:pic>
      <p:pic>
        <p:nvPicPr>
          <p:cNvPr id="218" name="Google Shape;218;p35"/>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System Requirements</a:t>
            </a:r>
            <a:endParaRPr sz="3200"/>
          </a:p>
        </p:txBody>
      </p:sp>
      <p:sp>
        <p:nvSpPr>
          <p:cNvPr id="224" name="Google Shape;224;p36"/>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rmAutofit fontScale="25000" lnSpcReduction="20000"/>
          </a:bodyPr>
          <a:lstStyle/>
          <a:p>
            <a:pPr marL="0" lvl="0" indent="0" algn="l" rtl="0">
              <a:lnSpc>
                <a:spcPct val="90000"/>
              </a:lnSpc>
              <a:spcBef>
                <a:spcPts val="0"/>
              </a:spcBef>
              <a:spcAft>
                <a:spcPts val="0"/>
              </a:spcAft>
              <a:buNone/>
            </a:pPr>
            <a:r>
              <a:rPr lang="en-GB" sz="5475" b="1" u="sng">
                <a:latin typeface="Montserrat"/>
                <a:ea typeface="Montserrat"/>
                <a:cs typeface="Montserrat"/>
                <a:sym typeface="Montserrat"/>
              </a:rPr>
              <a:t>Hardware Requirements</a:t>
            </a:r>
            <a:r>
              <a:rPr lang="en-GB" sz="5475" b="1" i="1" u="sng">
                <a:latin typeface="Montserrat"/>
                <a:ea typeface="Montserrat"/>
                <a:cs typeface="Montserrat"/>
                <a:sym typeface="Montserrat"/>
              </a:rPr>
              <a:t>:</a:t>
            </a:r>
            <a:endParaRPr sz="5475" b="1" i="1" u="sng">
              <a:latin typeface="Montserrat"/>
              <a:ea typeface="Montserrat"/>
              <a:cs typeface="Montserrat"/>
              <a:sym typeface="Montserrat"/>
            </a:endParaRPr>
          </a:p>
          <a:p>
            <a:pPr marL="0" lvl="0" indent="0" algn="just" rtl="0">
              <a:lnSpc>
                <a:spcPct val="107000"/>
              </a:lnSpc>
              <a:spcBef>
                <a:spcPts val="800"/>
              </a:spcBef>
              <a:spcAft>
                <a:spcPts val="0"/>
              </a:spcAft>
              <a:buNone/>
            </a:pPr>
            <a:r>
              <a:rPr lang="en-GB" sz="4875">
                <a:latin typeface="Montserrat"/>
                <a:ea typeface="Montserrat"/>
                <a:cs typeface="Montserrat"/>
                <a:sym typeface="Montserrat"/>
              </a:rPr>
              <a:t>•System : Pentium IV 2.4 GHz/intel i3/i4.</a:t>
            </a:r>
            <a:endParaRPr sz="4875">
              <a:latin typeface="Montserrat"/>
              <a:ea typeface="Montserrat"/>
              <a:cs typeface="Montserrat"/>
              <a:sym typeface="Montserrat"/>
            </a:endParaRPr>
          </a:p>
          <a:p>
            <a:pPr marL="0" lvl="0" indent="0" algn="just" rtl="0">
              <a:lnSpc>
                <a:spcPct val="107000"/>
              </a:lnSpc>
              <a:spcBef>
                <a:spcPts val="800"/>
              </a:spcBef>
              <a:spcAft>
                <a:spcPts val="0"/>
              </a:spcAft>
              <a:buNone/>
            </a:pPr>
            <a:r>
              <a:rPr lang="en-GB" sz="4875">
                <a:latin typeface="Montserrat"/>
                <a:ea typeface="Montserrat"/>
                <a:cs typeface="Montserrat"/>
                <a:sym typeface="Montserrat"/>
              </a:rPr>
              <a:t>•Hard Disk : 40GB.</a:t>
            </a:r>
            <a:endParaRPr sz="4875">
              <a:latin typeface="Montserrat"/>
              <a:ea typeface="Montserrat"/>
              <a:cs typeface="Montserrat"/>
              <a:sym typeface="Montserrat"/>
            </a:endParaRPr>
          </a:p>
          <a:p>
            <a:pPr marL="0" lvl="0" indent="0" algn="just" rtl="0">
              <a:lnSpc>
                <a:spcPct val="107000"/>
              </a:lnSpc>
              <a:spcBef>
                <a:spcPts val="800"/>
              </a:spcBef>
              <a:spcAft>
                <a:spcPts val="0"/>
              </a:spcAft>
              <a:buNone/>
            </a:pPr>
            <a:r>
              <a:rPr lang="en-GB" sz="4875">
                <a:latin typeface="Montserrat"/>
                <a:ea typeface="Montserrat"/>
                <a:cs typeface="Montserrat"/>
                <a:sym typeface="Montserrat"/>
              </a:rPr>
              <a:t>•Monitor : 15 VGA Color.</a:t>
            </a:r>
            <a:endParaRPr sz="4875">
              <a:latin typeface="Montserrat"/>
              <a:ea typeface="Montserrat"/>
              <a:cs typeface="Montserrat"/>
              <a:sym typeface="Montserrat"/>
            </a:endParaRPr>
          </a:p>
          <a:p>
            <a:pPr marL="0" lvl="0" indent="0" algn="just" rtl="0">
              <a:lnSpc>
                <a:spcPct val="107000"/>
              </a:lnSpc>
              <a:spcBef>
                <a:spcPts val="800"/>
              </a:spcBef>
              <a:spcAft>
                <a:spcPts val="0"/>
              </a:spcAft>
              <a:buNone/>
            </a:pPr>
            <a:r>
              <a:rPr lang="en-GB" sz="4875">
                <a:latin typeface="Montserrat"/>
                <a:ea typeface="Montserrat"/>
                <a:cs typeface="Montserrat"/>
                <a:sym typeface="Montserrat"/>
              </a:rPr>
              <a:t>•RAM : 512 Mb Minimum</a:t>
            </a:r>
            <a:endParaRPr sz="4875">
              <a:latin typeface="Montserrat"/>
              <a:ea typeface="Montserrat"/>
              <a:cs typeface="Montserrat"/>
              <a:sym typeface="Montserrat"/>
            </a:endParaRPr>
          </a:p>
          <a:p>
            <a:pPr marL="0" lvl="0" indent="0" algn="l" rtl="0">
              <a:lnSpc>
                <a:spcPct val="90000"/>
              </a:lnSpc>
              <a:spcBef>
                <a:spcPts val="800"/>
              </a:spcBef>
              <a:spcAft>
                <a:spcPts val="0"/>
              </a:spcAft>
              <a:buNone/>
            </a:pPr>
            <a:endParaRPr sz="5475">
              <a:latin typeface="Montserrat"/>
              <a:ea typeface="Montserrat"/>
              <a:cs typeface="Montserrat"/>
              <a:sym typeface="Montserrat"/>
            </a:endParaRPr>
          </a:p>
          <a:p>
            <a:pPr marL="0" lvl="0" indent="0" algn="l" rtl="0">
              <a:lnSpc>
                <a:spcPct val="90000"/>
              </a:lnSpc>
              <a:spcBef>
                <a:spcPts val="0"/>
              </a:spcBef>
              <a:spcAft>
                <a:spcPts val="0"/>
              </a:spcAft>
              <a:buNone/>
            </a:pPr>
            <a:endParaRPr sz="5475">
              <a:latin typeface="Montserrat"/>
              <a:ea typeface="Montserrat"/>
              <a:cs typeface="Montserrat"/>
              <a:sym typeface="Montserrat"/>
            </a:endParaRPr>
          </a:p>
          <a:p>
            <a:pPr marL="0" lvl="0" indent="0" algn="l" rtl="0">
              <a:lnSpc>
                <a:spcPct val="90000"/>
              </a:lnSpc>
              <a:spcBef>
                <a:spcPts val="0"/>
              </a:spcBef>
              <a:spcAft>
                <a:spcPts val="0"/>
              </a:spcAft>
              <a:buNone/>
            </a:pPr>
            <a:r>
              <a:rPr lang="en-GB" sz="5475" b="1" u="sng">
                <a:latin typeface="Montserrat"/>
                <a:ea typeface="Montserrat"/>
                <a:cs typeface="Montserrat"/>
                <a:sym typeface="Montserrat"/>
              </a:rPr>
              <a:t>Software Requirements:</a:t>
            </a:r>
            <a:endParaRPr sz="5475" b="1" u="sng">
              <a:latin typeface="Montserrat"/>
              <a:ea typeface="Montserrat"/>
              <a:cs typeface="Montserrat"/>
              <a:sym typeface="Montserrat"/>
            </a:endParaRPr>
          </a:p>
          <a:p>
            <a:pPr marL="0" lvl="0" indent="0" algn="just" rtl="0">
              <a:lnSpc>
                <a:spcPct val="107000"/>
              </a:lnSpc>
              <a:spcBef>
                <a:spcPts val="1200"/>
              </a:spcBef>
              <a:spcAft>
                <a:spcPts val="0"/>
              </a:spcAft>
              <a:buNone/>
            </a:pPr>
            <a:r>
              <a:rPr lang="en-GB" sz="4875">
                <a:latin typeface="Montserrat"/>
                <a:ea typeface="Montserrat"/>
                <a:cs typeface="Montserrat"/>
                <a:sym typeface="Montserrat"/>
              </a:rPr>
              <a:t>•Operating system : Windows XP/ Windows 7 or More</a:t>
            </a:r>
            <a:endParaRPr sz="4875">
              <a:latin typeface="Montserrat"/>
              <a:ea typeface="Montserrat"/>
              <a:cs typeface="Montserrat"/>
              <a:sym typeface="Montserrat"/>
            </a:endParaRPr>
          </a:p>
          <a:p>
            <a:pPr marL="0" lvl="0" indent="0" algn="just" rtl="0">
              <a:lnSpc>
                <a:spcPct val="107000"/>
              </a:lnSpc>
              <a:spcBef>
                <a:spcPts val="800"/>
              </a:spcBef>
              <a:spcAft>
                <a:spcPts val="0"/>
              </a:spcAft>
              <a:buNone/>
            </a:pPr>
            <a:r>
              <a:rPr lang="en-GB" sz="4875">
                <a:latin typeface="Montserrat"/>
                <a:ea typeface="Montserrat"/>
                <a:cs typeface="Montserrat"/>
                <a:sym typeface="Montserrat"/>
              </a:rPr>
              <a:t>•Software Packages : Tensorflow 1.14 , Open Cv</a:t>
            </a:r>
            <a:endParaRPr sz="4875">
              <a:latin typeface="Montserrat"/>
              <a:ea typeface="Montserrat"/>
              <a:cs typeface="Montserrat"/>
              <a:sym typeface="Montserrat"/>
            </a:endParaRPr>
          </a:p>
          <a:p>
            <a:pPr marL="0" lvl="0" indent="0" algn="just" rtl="0">
              <a:lnSpc>
                <a:spcPct val="107000"/>
              </a:lnSpc>
              <a:spcBef>
                <a:spcPts val="800"/>
              </a:spcBef>
              <a:spcAft>
                <a:spcPts val="0"/>
              </a:spcAft>
              <a:buNone/>
            </a:pPr>
            <a:r>
              <a:rPr lang="en-GB" sz="4875">
                <a:latin typeface="Montserrat"/>
                <a:ea typeface="Montserrat"/>
                <a:cs typeface="Montserrat"/>
                <a:sym typeface="Montserrat"/>
              </a:rPr>
              <a:t>•Coding Language :Python. 3.7 </a:t>
            </a:r>
            <a:endParaRPr sz="4875">
              <a:latin typeface="Montserrat"/>
              <a:ea typeface="Montserrat"/>
              <a:cs typeface="Montserrat"/>
              <a:sym typeface="Montserrat"/>
            </a:endParaRPr>
          </a:p>
          <a:p>
            <a:pPr marL="0" lvl="0" indent="0" algn="just" rtl="0">
              <a:lnSpc>
                <a:spcPct val="107000"/>
              </a:lnSpc>
              <a:spcBef>
                <a:spcPts val="800"/>
              </a:spcBef>
              <a:spcAft>
                <a:spcPts val="0"/>
              </a:spcAft>
              <a:buNone/>
            </a:pPr>
            <a:r>
              <a:rPr lang="en-GB" sz="4875">
                <a:latin typeface="Montserrat"/>
                <a:ea typeface="Montserrat"/>
                <a:cs typeface="Montserrat"/>
                <a:sym typeface="Montserrat"/>
              </a:rPr>
              <a:t>•Toolbox : Anaconda.</a:t>
            </a:r>
            <a:endParaRPr sz="4875">
              <a:latin typeface="Montserrat"/>
              <a:ea typeface="Montserrat"/>
              <a:cs typeface="Montserrat"/>
              <a:sym typeface="Montserrat"/>
            </a:endParaRPr>
          </a:p>
          <a:p>
            <a:pPr marL="0" lvl="0" indent="0" algn="l" rtl="0">
              <a:spcBef>
                <a:spcPts val="800"/>
              </a:spcBef>
              <a:spcAft>
                <a:spcPts val="1200"/>
              </a:spcAft>
              <a:buNone/>
            </a:pPr>
            <a:endParaRPr/>
          </a:p>
        </p:txBody>
      </p:sp>
      <p:pic>
        <p:nvPicPr>
          <p:cNvPr id="225" name="Google Shape;225;p36"/>
          <p:cNvPicPr preferRelativeResize="0"/>
          <p:nvPr/>
        </p:nvPicPr>
        <p:blipFill>
          <a:blip r:embed="rId3">
            <a:alphaModFix amt="37000"/>
          </a:blip>
          <a:stretch>
            <a:fillRect/>
          </a:stretch>
        </p:blipFill>
        <p:spPr>
          <a:xfrm>
            <a:off x="6420138" y="1445950"/>
            <a:ext cx="2251575" cy="2251575"/>
          </a:xfrm>
          <a:prstGeom prst="rect">
            <a:avLst/>
          </a:prstGeom>
          <a:noFill/>
          <a:ln>
            <a:noFill/>
          </a:ln>
        </p:spPr>
      </p:pic>
      <p:pic>
        <p:nvPicPr>
          <p:cNvPr id="226" name="Google Shape;226;p36"/>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1297500" y="3407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Future Enhancements </a:t>
            </a:r>
            <a:endParaRPr sz="3200"/>
          </a:p>
        </p:txBody>
      </p:sp>
      <p:sp>
        <p:nvSpPr>
          <p:cNvPr id="232" name="Google Shape;232;p37"/>
          <p:cNvSpPr txBox="1">
            <a:spLocks noGrp="1"/>
          </p:cNvSpPr>
          <p:nvPr>
            <p:ph type="body" idx="1"/>
          </p:nvPr>
        </p:nvSpPr>
        <p:spPr>
          <a:xfrm>
            <a:off x="1297500" y="1032100"/>
            <a:ext cx="7038900" cy="291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605"/>
              <a:buNone/>
            </a:pPr>
            <a:r>
              <a:rPr lang="en-GB" sz="1200">
                <a:latin typeface="Montserrat"/>
                <a:ea typeface="Montserrat"/>
                <a:cs typeface="Montserrat"/>
                <a:sym typeface="Montserrat"/>
              </a:rPr>
              <a:t>1.</a:t>
            </a:r>
            <a:r>
              <a:rPr lang="en-GB" sz="1200" b="1">
                <a:latin typeface="Montserrat"/>
                <a:ea typeface="Montserrat"/>
                <a:cs typeface="Montserrat"/>
                <a:sym typeface="Montserrat"/>
              </a:rPr>
              <a:t>Robustness against advanced spoofing techniques: </a:t>
            </a:r>
            <a:r>
              <a:rPr lang="en-GB" sz="1200">
                <a:latin typeface="Montserrat"/>
                <a:ea typeface="Montserrat"/>
                <a:cs typeface="Montserrat"/>
                <a:sym typeface="Montserrat"/>
              </a:rPr>
              <a:t>Develop algorithms that can detect and differentiate between various types of spoofing materials, such as silicones, gels, or 3D printed fingerprints. This would help increase the system's resistance to more sophisticated spoofing attempts.</a:t>
            </a:r>
            <a:endParaRPr sz="1200">
              <a:latin typeface="Montserrat"/>
              <a:ea typeface="Montserrat"/>
              <a:cs typeface="Montserrat"/>
              <a:sym typeface="Montserrat"/>
            </a:endParaRPr>
          </a:p>
          <a:p>
            <a:pPr marL="0" lvl="0" indent="0" algn="l" rtl="0">
              <a:lnSpc>
                <a:spcPct val="150000"/>
              </a:lnSpc>
              <a:spcBef>
                <a:spcPts val="0"/>
              </a:spcBef>
              <a:spcAft>
                <a:spcPts val="0"/>
              </a:spcAft>
              <a:buSzPts val="605"/>
              <a:buNone/>
            </a:pPr>
            <a:endParaRPr sz="1200">
              <a:latin typeface="Montserrat"/>
              <a:ea typeface="Montserrat"/>
              <a:cs typeface="Montserrat"/>
              <a:sym typeface="Montserrat"/>
            </a:endParaRPr>
          </a:p>
          <a:p>
            <a:pPr marL="0" lvl="0" indent="0" algn="l" rtl="0">
              <a:lnSpc>
                <a:spcPct val="150000"/>
              </a:lnSpc>
              <a:spcBef>
                <a:spcPts val="0"/>
              </a:spcBef>
              <a:spcAft>
                <a:spcPts val="0"/>
              </a:spcAft>
              <a:buSzPts val="605"/>
              <a:buNone/>
            </a:pPr>
            <a:r>
              <a:rPr lang="en-GB" sz="1200">
                <a:latin typeface="Montserrat"/>
                <a:ea typeface="Montserrat"/>
                <a:cs typeface="Montserrat"/>
                <a:sym typeface="Montserrat"/>
              </a:rPr>
              <a:t>2.</a:t>
            </a:r>
            <a:r>
              <a:rPr lang="en-GB" sz="1200" b="1">
                <a:latin typeface="Montserrat"/>
                <a:ea typeface="Montserrat"/>
                <a:cs typeface="Montserrat"/>
                <a:sym typeface="Montserrat"/>
              </a:rPr>
              <a:t>Multimodal biometrics:</a:t>
            </a:r>
            <a:r>
              <a:rPr lang="en-GB" sz="1200">
                <a:latin typeface="Montserrat"/>
                <a:ea typeface="Montserrat"/>
                <a:cs typeface="Montserrat"/>
                <a:sym typeface="Montserrat"/>
              </a:rPr>
              <a:t> Combine fingerprint recognition with other biometric modalities, such as iris or facial recognition, to create a more robust and reliable authentication system. By leveraging multiple biometric features, the system becomes more resistant to spoofing attacks.</a:t>
            </a:r>
            <a:endParaRPr sz="1200">
              <a:latin typeface="Montserrat"/>
              <a:ea typeface="Montserrat"/>
              <a:cs typeface="Montserrat"/>
              <a:sym typeface="Montserrat"/>
            </a:endParaRPr>
          </a:p>
          <a:p>
            <a:pPr marL="0" lvl="0" indent="0" algn="l" rtl="0">
              <a:lnSpc>
                <a:spcPct val="150000"/>
              </a:lnSpc>
              <a:spcBef>
                <a:spcPts val="0"/>
              </a:spcBef>
              <a:spcAft>
                <a:spcPts val="0"/>
              </a:spcAft>
              <a:buSzPts val="605"/>
              <a:buNone/>
            </a:pPr>
            <a:endParaRPr sz="1200">
              <a:latin typeface="Montserrat"/>
              <a:ea typeface="Montserrat"/>
              <a:cs typeface="Montserrat"/>
              <a:sym typeface="Montserrat"/>
            </a:endParaRPr>
          </a:p>
          <a:p>
            <a:pPr marL="0" lvl="0" indent="0" algn="l" rtl="0">
              <a:lnSpc>
                <a:spcPct val="150000"/>
              </a:lnSpc>
              <a:spcBef>
                <a:spcPts val="0"/>
              </a:spcBef>
              <a:spcAft>
                <a:spcPts val="0"/>
              </a:spcAft>
              <a:buSzPts val="605"/>
              <a:buNone/>
            </a:pPr>
            <a:r>
              <a:rPr lang="en-GB" sz="1200">
                <a:latin typeface="Montserrat"/>
                <a:ea typeface="Montserrat"/>
                <a:cs typeface="Montserrat"/>
                <a:sym typeface="Montserrat"/>
              </a:rPr>
              <a:t>3.</a:t>
            </a:r>
            <a:r>
              <a:rPr lang="en-GB" sz="1200" b="1">
                <a:latin typeface="Montserrat"/>
                <a:ea typeface="Montserrat"/>
                <a:cs typeface="Montserrat"/>
                <a:sym typeface="Montserrat"/>
              </a:rPr>
              <a:t>Live presentation attack detection:</a:t>
            </a:r>
            <a:r>
              <a:rPr lang="en-GB" sz="1200">
                <a:latin typeface="Montserrat"/>
                <a:ea typeface="Montserrat"/>
                <a:cs typeface="Montserrat"/>
                <a:sym typeface="Montserrat"/>
              </a:rPr>
              <a:t> Implement real-time detection mechanisms to identify whether the presented fingerprint is from a live finger or a spoofing attempt. This can involve analyzing factors such as blood flow, temperature, or texture to differentiate between real and fake fingerprints.</a:t>
            </a:r>
            <a:endParaRPr sz="1200">
              <a:latin typeface="Montserrat"/>
              <a:ea typeface="Montserrat"/>
              <a:cs typeface="Montserrat"/>
              <a:sym typeface="Montserrat"/>
            </a:endParaRPr>
          </a:p>
          <a:p>
            <a:pPr marL="0" lvl="0" indent="0" algn="l" rtl="0">
              <a:spcBef>
                <a:spcPts val="0"/>
              </a:spcBef>
              <a:spcAft>
                <a:spcPts val="1200"/>
              </a:spcAft>
              <a:buSzPts val="605"/>
              <a:buNone/>
            </a:pPr>
            <a:endParaRPr sz="3111" b="1" u="sng">
              <a:latin typeface="Montserrat"/>
              <a:ea typeface="Montserrat"/>
              <a:cs typeface="Montserrat"/>
              <a:sym typeface="Montserrat"/>
            </a:endParaRPr>
          </a:p>
        </p:txBody>
      </p:sp>
      <p:pic>
        <p:nvPicPr>
          <p:cNvPr id="233" name="Google Shape;233;p37"/>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Conclusion</a:t>
            </a:r>
            <a:endParaRPr sz="3200"/>
          </a:p>
        </p:txBody>
      </p:sp>
      <p:sp>
        <p:nvSpPr>
          <p:cNvPr id="239" name="Google Shape;239;p38"/>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rmAutofit fontScale="77500" lnSpcReduction="20000"/>
          </a:bodyPr>
          <a:lstStyle/>
          <a:p>
            <a:pPr marL="0" marR="177800" lvl="0" indent="0" algn="just" rtl="0">
              <a:lnSpc>
                <a:spcPct val="200000"/>
              </a:lnSpc>
              <a:spcBef>
                <a:spcPts val="700"/>
              </a:spcBef>
              <a:spcAft>
                <a:spcPts val="0"/>
              </a:spcAft>
              <a:buNone/>
            </a:pPr>
            <a:r>
              <a:rPr lang="en-GB" sz="2000">
                <a:latin typeface="Montserrat"/>
                <a:ea typeface="Montserrat"/>
                <a:cs typeface="Montserrat"/>
                <a:sym typeface="Montserrat"/>
              </a:rPr>
              <a:t>In this paper, a system that can generate synthetic fingerprints and detect fake fingerprints is proposed. The experiments show that fingerprints generated by the proposed algorithm well capture the nature of real fingerprints. The presentation attack detection algorithm outperforms the existing algorithms in term of accuracy and processing time.</a:t>
            </a:r>
            <a:endParaRPr sz="2000">
              <a:latin typeface="Montserrat"/>
              <a:ea typeface="Montserrat"/>
              <a:cs typeface="Montserrat"/>
              <a:sym typeface="Montserrat"/>
            </a:endParaRPr>
          </a:p>
          <a:p>
            <a:pPr marL="0" lvl="0" indent="0" algn="l" rtl="0">
              <a:spcBef>
                <a:spcPts val="0"/>
              </a:spcBef>
              <a:spcAft>
                <a:spcPts val="1200"/>
              </a:spcAft>
              <a:buNone/>
            </a:pPr>
            <a:endParaRPr sz="5475" b="1" u="sng">
              <a:latin typeface="Montserrat"/>
              <a:ea typeface="Montserrat"/>
              <a:cs typeface="Montserrat"/>
              <a:sym typeface="Montserrat"/>
            </a:endParaRPr>
          </a:p>
        </p:txBody>
      </p:sp>
      <p:pic>
        <p:nvPicPr>
          <p:cNvPr id="240" name="Google Shape;240;p38"/>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References</a:t>
            </a:r>
            <a:endParaRPr sz="3200"/>
          </a:p>
        </p:txBody>
      </p:sp>
      <p:sp>
        <p:nvSpPr>
          <p:cNvPr id="246" name="Google Shape;246;p39"/>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rmAutofit fontScale="55000" lnSpcReduction="20000"/>
          </a:bodyPr>
          <a:lstStyle/>
          <a:p>
            <a:pPr marL="0" marR="177800" lvl="0" indent="0" algn="just" rtl="0">
              <a:lnSpc>
                <a:spcPct val="200000"/>
              </a:lnSpc>
              <a:spcBef>
                <a:spcPts val="700"/>
              </a:spcBef>
              <a:spcAft>
                <a:spcPts val="0"/>
              </a:spcAft>
              <a:buNone/>
            </a:pPr>
            <a:r>
              <a:rPr lang="en-GB" sz="2000">
                <a:latin typeface="Montserrat"/>
                <a:ea typeface="Montserrat"/>
                <a:cs typeface="Montserrat"/>
                <a:sym typeface="Montserrat"/>
              </a:rPr>
              <a:t>[1]“Universal Material Translator: Towards Spoof Fingerprint Generalization,” in IEEE International Conference on Biometrics (ICB), 2019.</a:t>
            </a:r>
            <a:endParaRPr sz="2000">
              <a:latin typeface="Montserrat"/>
              <a:ea typeface="Montserrat"/>
              <a:cs typeface="Montserrat"/>
              <a:sym typeface="Montserrat"/>
            </a:endParaRPr>
          </a:p>
          <a:p>
            <a:pPr marL="0" marR="177800" lvl="0" indent="0" algn="just" rtl="0">
              <a:lnSpc>
                <a:spcPct val="200000"/>
              </a:lnSpc>
              <a:spcBef>
                <a:spcPts val="700"/>
              </a:spcBef>
              <a:spcAft>
                <a:spcPts val="0"/>
              </a:spcAft>
              <a:buNone/>
            </a:pPr>
            <a:r>
              <a:rPr lang="en-GB" sz="2000">
                <a:latin typeface="Montserrat"/>
                <a:ea typeface="Montserrat"/>
                <a:cs typeface="Montserrat"/>
                <a:sym typeface="Montserrat"/>
              </a:rPr>
              <a:t>[2]“Fingerprint Spoof Buster: Use of Minutiae-centered Patches,” IEEE Transactions on Information Forensics and Security, vol. 13, no. 9, pp. 2190–2202, 2018.</a:t>
            </a:r>
            <a:endParaRPr sz="2000">
              <a:latin typeface="Montserrat"/>
              <a:ea typeface="Montserrat"/>
              <a:cs typeface="Montserrat"/>
              <a:sym typeface="Montserrat"/>
            </a:endParaRPr>
          </a:p>
          <a:p>
            <a:pPr marL="0" marR="177800" lvl="0" indent="0" algn="just" rtl="0">
              <a:lnSpc>
                <a:spcPct val="200000"/>
              </a:lnSpc>
              <a:spcBef>
                <a:spcPts val="700"/>
              </a:spcBef>
              <a:spcAft>
                <a:spcPts val="0"/>
              </a:spcAft>
              <a:buNone/>
            </a:pPr>
            <a:r>
              <a:rPr lang="en-GB" sz="2000">
                <a:latin typeface="Montserrat"/>
                <a:ea typeface="Montserrat"/>
                <a:cs typeface="Montserrat"/>
                <a:sym typeface="Montserrat"/>
              </a:rPr>
              <a:t>[3]“Design and Fabrication of 3D Fingerprint Targets,” IEEE Transactions on Information Forensics and Security, vol. 11, no. 10, pp. 2284–2297, 2016.</a:t>
            </a:r>
            <a:endParaRPr sz="2000">
              <a:latin typeface="Montserrat"/>
              <a:ea typeface="Montserrat"/>
              <a:cs typeface="Montserrat"/>
              <a:sym typeface="Montserrat"/>
            </a:endParaRPr>
          </a:p>
          <a:p>
            <a:pPr marL="0" lvl="0" indent="0" algn="l" rtl="0">
              <a:spcBef>
                <a:spcPts val="0"/>
              </a:spcBef>
              <a:spcAft>
                <a:spcPts val="1200"/>
              </a:spcAft>
              <a:buNone/>
            </a:pPr>
            <a:endParaRPr sz="2000">
              <a:latin typeface="Montserrat"/>
              <a:ea typeface="Montserrat"/>
              <a:cs typeface="Montserrat"/>
              <a:sym typeface="Montserrat"/>
            </a:endParaRPr>
          </a:p>
        </p:txBody>
      </p:sp>
      <p:pic>
        <p:nvPicPr>
          <p:cNvPr id="247" name="Google Shape;247;p39"/>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123900" y="1836600"/>
            <a:ext cx="9391800" cy="1470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4000">
                <a:latin typeface="Montserrat ExtraBold"/>
                <a:ea typeface="Montserrat ExtraBold"/>
                <a:cs typeface="Montserrat ExtraBold"/>
                <a:sym typeface="Montserrat ExtraBold"/>
              </a:rPr>
              <a:t>Thank You!</a:t>
            </a:r>
            <a:endParaRPr sz="4400">
              <a:latin typeface="Montserrat ExtraBold"/>
              <a:ea typeface="Montserrat ExtraBold"/>
              <a:cs typeface="Montserrat ExtraBold"/>
              <a:sym typeface="Montserrat ExtraBold"/>
            </a:endParaRPr>
          </a:p>
        </p:txBody>
      </p:sp>
      <p:pic>
        <p:nvPicPr>
          <p:cNvPr id="253" name="Google Shape;253;p40"/>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700"/>
              <a:t>Introduction</a:t>
            </a:r>
            <a:endParaRPr sz="2700"/>
          </a:p>
        </p:txBody>
      </p:sp>
      <p:sp>
        <p:nvSpPr>
          <p:cNvPr id="73" name="Google Shape;73;p15"/>
          <p:cNvSpPr txBox="1">
            <a:spLocks noGrp="1"/>
          </p:cNvSpPr>
          <p:nvPr>
            <p:ph type="body" idx="1"/>
          </p:nvPr>
        </p:nvSpPr>
        <p:spPr>
          <a:xfrm>
            <a:off x="1297500" y="11161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523"/>
              <a:buNone/>
            </a:pPr>
            <a:r>
              <a:rPr lang="en-GB" sz="1340" dirty="0">
                <a:latin typeface="Montserrat"/>
                <a:ea typeface="Montserrat"/>
                <a:cs typeface="Montserrat"/>
                <a:sym typeface="Montserrat"/>
              </a:rPr>
              <a:t>Biometrics aims to reliably identify individuals based on physical or </a:t>
            </a:r>
            <a:r>
              <a:rPr lang="en-GB" sz="1340" dirty="0" err="1">
                <a:latin typeface="Montserrat"/>
                <a:ea typeface="Montserrat"/>
                <a:cs typeface="Montserrat"/>
                <a:sym typeface="Montserrat"/>
              </a:rPr>
              <a:t>behavioral</a:t>
            </a:r>
            <a:r>
              <a:rPr lang="en-GB" sz="1340" dirty="0">
                <a:latin typeface="Montserrat"/>
                <a:ea typeface="Montserrat"/>
                <a:cs typeface="Montserrat"/>
                <a:sym typeface="Montserrat"/>
              </a:rPr>
              <a:t> traits like fingerprints, face, iris, voice, palm, or signature. It offers advantages over traditional security methods but can be vulnerable to fake biometric inputs.</a:t>
            </a:r>
            <a:endParaRPr sz="1340" dirty="0">
              <a:latin typeface="Montserrat"/>
              <a:ea typeface="Montserrat"/>
              <a:cs typeface="Montserrat"/>
              <a:sym typeface="Montserrat"/>
            </a:endParaRPr>
          </a:p>
          <a:p>
            <a:pPr marL="0" lvl="0" indent="0" algn="l" rtl="0">
              <a:spcBef>
                <a:spcPts val="0"/>
              </a:spcBef>
              <a:spcAft>
                <a:spcPts val="0"/>
              </a:spcAft>
              <a:buSzPts val="523"/>
              <a:buNone/>
            </a:pPr>
            <a:endParaRPr sz="1340" dirty="0">
              <a:latin typeface="Montserrat"/>
              <a:ea typeface="Montserrat"/>
              <a:cs typeface="Montserrat"/>
              <a:sym typeface="Montserrat"/>
            </a:endParaRPr>
          </a:p>
          <a:p>
            <a:pPr marL="0" lvl="0" indent="0" algn="l" rtl="0">
              <a:spcBef>
                <a:spcPts val="0"/>
              </a:spcBef>
              <a:spcAft>
                <a:spcPts val="0"/>
              </a:spcAft>
              <a:buSzPts val="523"/>
              <a:buNone/>
            </a:pPr>
            <a:r>
              <a:rPr lang="en-GB" sz="1340" dirty="0">
                <a:latin typeface="Montserrat"/>
                <a:ea typeface="Montserrat"/>
                <a:cs typeface="Montserrat"/>
                <a:sym typeface="Montserrat"/>
              </a:rPr>
              <a:t> Fingerprint systems, for example, can be easily spoofed using materials like gelatine or wood glue. To address this, two approaches are used: hardware-based methods involve adding devices to detect living traits, while software-based methods detect fake traits after acquiring samples with a standard sensor. Biometric recognition systems are widely used in various sectors due to their convenience and accuracy.</a:t>
            </a:r>
            <a:endParaRPr sz="1340" dirty="0">
              <a:latin typeface="Montserrat"/>
              <a:ea typeface="Montserrat"/>
              <a:cs typeface="Montserrat"/>
              <a:sym typeface="Montserrat"/>
            </a:endParaRPr>
          </a:p>
          <a:p>
            <a:pPr marL="0" lvl="0" indent="0" algn="l" rtl="0">
              <a:spcBef>
                <a:spcPts val="0"/>
              </a:spcBef>
              <a:spcAft>
                <a:spcPts val="0"/>
              </a:spcAft>
              <a:buSzPts val="523"/>
              <a:buNone/>
            </a:pPr>
            <a:endParaRPr sz="1340" dirty="0">
              <a:latin typeface="Montserrat"/>
              <a:ea typeface="Montserrat"/>
              <a:cs typeface="Montserrat"/>
              <a:sym typeface="Montserrat"/>
            </a:endParaRPr>
          </a:p>
          <a:p>
            <a:pPr marL="0" lvl="0" indent="0" algn="l" rtl="0">
              <a:spcBef>
                <a:spcPts val="0"/>
              </a:spcBef>
              <a:spcAft>
                <a:spcPts val="0"/>
              </a:spcAft>
              <a:buSzPts val="523"/>
              <a:buNone/>
            </a:pPr>
            <a:r>
              <a:rPr lang="en-GB" sz="1340" dirty="0">
                <a:latin typeface="Montserrat"/>
                <a:ea typeface="Montserrat"/>
                <a:cs typeface="Montserrat"/>
                <a:sym typeface="Montserrat"/>
              </a:rPr>
              <a:t>However, they are susceptible to direct attacks (e.g., using simple tools on the sensor) and indirect attacks (requiring deep knowledge of the system). To combat these attacks, researchers have been developing liveness detection systems for fingerprint biometrics.</a:t>
            </a:r>
            <a:endParaRPr sz="1340" dirty="0">
              <a:latin typeface="Montserrat"/>
              <a:ea typeface="Montserrat"/>
              <a:cs typeface="Montserrat"/>
              <a:sym typeface="Montserrat"/>
            </a:endParaRPr>
          </a:p>
          <a:p>
            <a:pPr marL="0" lvl="0" indent="0" algn="l" rtl="0">
              <a:spcBef>
                <a:spcPts val="0"/>
              </a:spcBef>
              <a:spcAft>
                <a:spcPts val="1200"/>
              </a:spcAft>
              <a:buSzPts val="523"/>
              <a:buNone/>
            </a:pPr>
            <a:endParaRPr sz="817" dirty="0">
              <a:latin typeface="Montserrat"/>
              <a:ea typeface="Montserrat"/>
              <a:cs typeface="Montserrat"/>
              <a:sym typeface="Montserrat"/>
            </a:endParaRPr>
          </a:p>
        </p:txBody>
      </p:sp>
      <p:pic>
        <p:nvPicPr>
          <p:cNvPr id="74" name="Google Shape;74;p15"/>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Existing System</a:t>
            </a:r>
            <a:endParaRPr sz="2800"/>
          </a:p>
        </p:txBody>
      </p:sp>
      <p:sp>
        <p:nvSpPr>
          <p:cNvPr id="80" name="Google Shape;80;p16"/>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Autofit/>
          </a:bodyPr>
          <a:lstStyle/>
          <a:p>
            <a:pPr marL="0" lvl="0" indent="0" algn="just" rtl="0">
              <a:lnSpc>
                <a:spcPct val="150000"/>
              </a:lnSpc>
              <a:spcBef>
                <a:spcPts val="1000"/>
              </a:spcBef>
              <a:spcAft>
                <a:spcPts val="0"/>
              </a:spcAft>
              <a:buSzPts val="852"/>
              <a:buNone/>
            </a:pPr>
            <a:r>
              <a:rPr lang="en-GB" sz="1650">
                <a:latin typeface="Montserrat"/>
                <a:ea typeface="Montserrat"/>
                <a:cs typeface="Montserrat"/>
                <a:sym typeface="Montserrat"/>
              </a:rPr>
              <a:t>Traditional authentication such as passwords, personal identification numbers, smart cards were largely unable to meet convenience, reliability and security requirements in a wide variety of applications.</a:t>
            </a:r>
            <a:endParaRPr sz="1650">
              <a:latin typeface="Montserrat"/>
              <a:ea typeface="Montserrat"/>
              <a:cs typeface="Montserrat"/>
              <a:sym typeface="Montserrat"/>
            </a:endParaRPr>
          </a:p>
          <a:p>
            <a:pPr marL="0" lvl="0" indent="0" algn="just" rtl="0">
              <a:lnSpc>
                <a:spcPct val="150000"/>
              </a:lnSpc>
              <a:spcBef>
                <a:spcPts val="1000"/>
              </a:spcBef>
              <a:spcAft>
                <a:spcPts val="0"/>
              </a:spcAft>
              <a:buSzPts val="852"/>
              <a:buNone/>
            </a:pPr>
            <a:r>
              <a:rPr lang="en-GB" sz="1650" u="sng">
                <a:latin typeface="Montserrat"/>
                <a:ea typeface="Montserrat"/>
                <a:cs typeface="Montserrat"/>
                <a:sym typeface="Montserrat"/>
              </a:rPr>
              <a:t>DISADVANTAGES</a:t>
            </a:r>
            <a:endParaRPr sz="1650" u="sng">
              <a:latin typeface="Montserrat"/>
              <a:ea typeface="Montserrat"/>
              <a:cs typeface="Montserrat"/>
              <a:sym typeface="Montserrat"/>
            </a:endParaRPr>
          </a:p>
          <a:p>
            <a:pPr marL="457200" lvl="0" indent="-333375" algn="just" rtl="0">
              <a:lnSpc>
                <a:spcPct val="150000"/>
              </a:lnSpc>
              <a:spcBef>
                <a:spcPts val="1000"/>
              </a:spcBef>
              <a:spcAft>
                <a:spcPts val="0"/>
              </a:spcAft>
              <a:buSzPts val="1650"/>
              <a:buFont typeface="Montserrat"/>
              <a:buChar char="●"/>
            </a:pPr>
            <a:r>
              <a:rPr lang="en-GB" sz="1650">
                <a:latin typeface="Montserrat"/>
                <a:ea typeface="Montserrat"/>
                <a:cs typeface="Montserrat"/>
                <a:sym typeface="Montserrat"/>
              </a:rPr>
              <a:t>Complexity</a:t>
            </a:r>
            <a:endParaRPr sz="1650">
              <a:latin typeface="Montserrat"/>
              <a:ea typeface="Montserrat"/>
              <a:cs typeface="Montserrat"/>
              <a:sym typeface="Montserrat"/>
            </a:endParaRPr>
          </a:p>
          <a:p>
            <a:pPr marL="457200" lvl="0" indent="-333375" algn="just" rtl="0">
              <a:lnSpc>
                <a:spcPct val="150000"/>
              </a:lnSpc>
              <a:spcBef>
                <a:spcPts val="0"/>
              </a:spcBef>
              <a:spcAft>
                <a:spcPts val="0"/>
              </a:spcAft>
              <a:buSzPts val="1650"/>
              <a:buFont typeface="Montserrat"/>
              <a:buChar char="●"/>
            </a:pPr>
            <a:r>
              <a:rPr lang="en-GB" sz="1650">
                <a:latin typeface="Montserrat"/>
                <a:ea typeface="Montserrat"/>
                <a:cs typeface="Montserrat"/>
                <a:sym typeface="Montserrat"/>
              </a:rPr>
              <a:t>Cost</a:t>
            </a:r>
            <a:endParaRPr sz="1650">
              <a:latin typeface="Montserrat"/>
              <a:ea typeface="Montserrat"/>
              <a:cs typeface="Montserrat"/>
              <a:sym typeface="Montserrat"/>
            </a:endParaRPr>
          </a:p>
          <a:p>
            <a:pPr marL="457200" lvl="0" indent="-333375" algn="just" rtl="0">
              <a:lnSpc>
                <a:spcPct val="150000"/>
              </a:lnSpc>
              <a:spcBef>
                <a:spcPts val="0"/>
              </a:spcBef>
              <a:spcAft>
                <a:spcPts val="0"/>
              </a:spcAft>
              <a:buSzPts val="1650"/>
              <a:buFont typeface="Montserrat"/>
              <a:buChar char="●"/>
            </a:pPr>
            <a:r>
              <a:rPr lang="en-GB" sz="1650">
                <a:latin typeface="Montserrat"/>
                <a:ea typeface="Montserrat"/>
                <a:cs typeface="Montserrat"/>
                <a:sym typeface="Montserrat"/>
              </a:rPr>
              <a:t>Security Risk</a:t>
            </a:r>
            <a:endParaRPr sz="1650">
              <a:latin typeface="Montserrat"/>
              <a:ea typeface="Montserrat"/>
              <a:cs typeface="Montserrat"/>
              <a:sym typeface="Montserrat"/>
            </a:endParaRPr>
          </a:p>
          <a:p>
            <a:pPr marL="0" lvl="0" indent="0" algn="l" rtl="0">
              <a:lnSpc>
                <a:spcPct val="150000"/>
              </a:lnSpc>
              <a:spcBef>
                <a:spcPts val="0"/>
              </a:spcBef>
              <a:spcAft>
                <a:spcPts val="0"/>
              </a:spcAft>
              <a:buNone/>
            </a:pPr>
            <a:endParaRPr sz="2000">
              <a:solidFill>
                <a:srgbClr val="000000"/>
              </a:solidFill>
              <a:latin typeface="Arial"/>
              <a:ea typeface="Arial"/>
              <a:cs typeface="Arial"/>
              <a:sym typeface="Arial"/>
            </a:endParaRPr>
          </a:p>
          <a:p>
            <a:pPr marL="0" lvl="0" indent="0" algn="just" rtl="0">
              <a:lnSpc>
                <a:spcPct val="150000"/>
              </a:lnSpc>
              <a:spcBef>
                <a:spcPts val="1000"/>
              </a:spcBef>
              <a:spcAft>
                <a:spcPts val="0"/>
              </a:spcAft>
              <a:buSzPts val="852"/>
              <a:buNone/>
            </a:pPr>
            <a:endParaRPr sz="1650" u="sng">
              <a:latin typeface="Montserrat"/>
              <a:ea typeface="Montserrat"/>
              <a:cs typeface="Montserrat"/>
              <a:sym typeface="Montserrat"/>
            </a:endParaRPr>
          </a:p>
          <a:p>
            <a:pPr marL="0" lvl="0" indent="0" algn="l" rtl="0">
              <a:spcBef>
                <a:spcPts val="0"/>
              </a:spcBef>
              <a:spcAft>
                <a:spcPts val="1200"/>
              </a:spcAft>
              <a:buSzPts val="852"/>
              <a:buNone/>
            </a:pPr>
            <a:endParaRPr sz="1107">
              <a:latin typeface="Montserrat"/>
              <a:ea typeface="Montserrat"/>
              <a:cs typeface="Montserrat"/>
              <a:sym typeface="Montserrat"/>
            </a:endParaRPr>
          </a:p>
        </p:txBody>
      </p:sp>
      <p:pic>
        <p:nvPicPr>
          <p:cNvPr id="81" name="Google Shape;81;p16"/>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1199750" y="3693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Proposed System</a:t>
            </a:r>
            <a:endParaRPr sz="2800"/>
          </a:p>
        </p:txBody>
      </p:sp>
      <p:sp>
        <p:nvSpPr>
          <p:cNvPr id="87" name="Google Shape;87;p17"/>
          <p:cNvSpPr txBox="1">
            <a:spLocks noGrp="1"/>
          </p:cNvSpPr>
          <p:nvPr>
            <p:ph type="body" idx="1"/>
          </p:nvPr>
        </p:nvSpPr>
        <p:spPr>
          <a:xfrm>
            <a:off x="919550" y="826375"/>
            <a:ext cx="7599300" cy="2911200"/>
          </a:xfrm>
          <a:prstGeom prst="rect">
            <a:avLst/>
          </a:prstGeom>
        </p:spPr>
        <p:txBody>
          <a:bodyPr spcFirstLastPara="1" wrap="square" lIns="91425" tIns="91425" rIns="91425" bIns="91425" anchor="t" anchorCtr="0">
            <a:noAutofit/>
          </a:bodyPr>
          <a:lstStyle/>
          <a:p>
            <a:pPr marL="0" lvl="0" indent="0" algn="just" rtl="0">
              <a:lnSpc>
                <a:spcPct val="150000"/>
              </a:lnSpc>
              <a:spcBef>
                <a:spcPts val="1000"/>
              </a:spcBef>
              <a:spcAft>
                <a:spcPts val="0"/>
              </a:spcAft>
              <a:buNone/>
            </a:pPr>
            <a:r>
              <a:rPr lang="en-GB" sz="1600" dirty="0">
                <a:latin typeface="Montserrat"/>
                <a:ea typeface="Montserrat"/>
                <a:cs typeface="Montserrat"/>
                <a:sym typeface="Montserrat"/>
              </a:rPr>
              <a:t>The proposed work on fingerprint spoofing detection and identification has utilized a traditional Convolutional Neural Network model. However, due to the limited fingerprint database available, the work has implemented a transfer learning model. CNNs consist of various layers, including convolutional layers, pooling layers, and fully connected layers. </a:t>
            </a:r>
            <a:endParaRPr sz="1650" dirty="0">
              <a:latin typeface="Montserrat"/>
              <a:ea typeface="Montserrat"/>
              <a:cs typeface="Montserrat"/>
              <a:sym typeface="Montserrat"/>
            </a:endParaRPr>
          </a:p>
          <a:p>
            <a:pPr marL="0" lvl="0" indent="0" algn="just" rtl="0">
              <a:lnSpc>
                <a:spcPct val="150000"/>
              </a:lnSpc>
              <a:spcBef>
                <a:spcPts val="1000"/>
              </a:spcBef>
              <a:spcAft>
                <a:spcPts val="0"/>
              </a:spcAft>
              <a:buSzPts val="852"/>
              <a:buNone/>
            </a:pPr>
            <a:r>
              <a:rPr lang="en-GB" sz="1650" u="sng" dirty="0">
                <a:latin typeface="Montserrat"/>
                <a:ea typeface="Montserrat"/>
                <a:cs typeface="Montserrat"/>
                <a:sym typeface="Montserrat"/>
              </a:rPr>
              <a:t>ADVANTAGES</a:t>
            </a:r>
            <a:endParaRPr sz="1650" u="sng" dirty="0">
              <a:latin typeface="Montserrat"/>
              <a:ea typeface="Montserrat"/>
              <a:cs typeface="Montserrat"/>
              <a:sym typeface="Montserrat"/>
            </a:endParaRPr>
          </a:p>
          <a:p>
            <a:pPr marL="457200" lvl="0" indent="-333375" algn="just" rtl="0">
              <a:lnSpc>
                <a:spcPct val="150000"/>
              </a:lnSpc>
              <a:spcBef>
                <a:spcPts val="1000"/>
              </a:spcBef>
              <a:spcAft>
                <a:spcPts val="0"/>
              </a:spcAft>
              <a:buSzPts val="1650"/>
              <a:buFont typeface="Montserrat"/>
              <a:buChar char="●"/>
            </a:pPr>
            <a:r>
              <a:rPr lang="en-GB" sz="1650" dirty="0">
                <a:latin typeface="Montserrat"/>
                <a:ea typeface="Montserrat"/>
                <a:cs typeface="Montserrat"/>
                <a:sym typeface="Montserrat"/>
              </a:rPr>
              <a:t>Improved Cryptography</a:t>
            </a:r>
            <a:endParaRPr sz="1650" dirty="0">
              <a:latin typeface="Montserrat"/>
              <a:ea typeface="Montserrat"/>
              <a:cs typeface="Montserrat"/>
              <a:sym typeface="Montserrat"/>
            </a:endParaRPr>
          </a:p>
          <a:p>
            <a:pPr marL="457200" lvl="0" indent="-333375" algn="just" rtl="0">
              <a:lnSpc>
                <a:spcPct val="150000"/>
              </a:lnSpc>
              <a:spcBef>
                <a:spcPts val="0"/>
              </a:spcBef>
              <a:spcAft>
                <a:spcPts val="0"/>
              </a:spcAft>
              <a:buSzPts val="1650"/>
              <a:buFont typeface="Montserrat"/>
              <a:buChar char="●"/>
            </a:pPr>
            <a:r>
              <a:rPr lang="en-GB" sz="1650" dirty="0">
                <a:latin typeface="Montserrat"/>
                <a:ea typeface="Montserrat"/>
                <a:cs typeface="Montserrat"/>
                <a:sym typeface="Montserrat"/>
              </a:rPr>
              <a:t>Faster Calculations</a:t>
            </a:r>
            <a:endParaRPr sz="1650" dirty="0">
              <a:latin typeface="Montserrat"/>
              <a:ea typeface="Montserrat"/>
              <a:cs typeface="Montserrat"/>
              <a:sym typeface="Montserrat"/>
            </a:endParaRPr>
          </a:p>
          <a:p>
            <a:pPr marL="457200" lvl="0" indent="-333375" algn="just" rtl="0">
              <a:lnSpc>
                <a:spcPct val="150000"/>
              </a:lnSpc>
              <a:spcBef>
                <a:spcPts val="0"/>
              </a:spcBef>
              <a:spcAft>
                <a:spcPts val="0"/>
              </a:spcAft>
              <a:buSzPts val="1650"/>
              <a:buFont typeface="Montserrat"/>
              <a:buChar char="●"/>
            </a:pPr>
            <a:r>
              <a:rPr lang="en-GB" sz="1650" dirty="0">
                <a:latin typeface="Montserrat"/>
                <a:ea typeface="Montserrat"/>
                <a:cs typeface="Montserrat"/>
                <a:sym typeface="Montserrat"/>
              </a:rPr>
              <a:t>Better Simulations</a:t>
            </a:r>
            <a:endParaRPr sz="1650" dirty="0">
              <a:latin typeface="Montserrat"/>
              <a:ea typeface="Montserrat"/>
              <a:cs typeface="Montserrat"/>
              <a:sym typeface="Montserrat"/>
            </a:endParaRPr>
          </a:p>
          <a:p>
            <a:pPr marL="0" lvl="0" indent="0" algn="l" rtl="0">
              <a:lnSpc>
                <a:spcPct val="150000"/>
              </a:lnSpc>
              <a:spcBef>
                <a:spcPts val="0"/>
              </a:spcBef>
              <a:spcAft>
                <a:spcPts val="0"/>
              </a:spcAft>
              <a:buNone/>
            </a:pPr>
            <a:endParaRPr sz="2000" dirty="0">
              <a:latin typeface="Montserrat"/>
              <a:ea typeface="Montserrat"/>
              <a:cs typeface="Montserrat"/>
              <a:sym typeface="Montserrat"/>
            </a:endParaRPr>
          </a:p>
          <a:p>
            <a:pPr marL="0" lvl="0" indent="0" algn="just" rtl="0">
              <a:lnSpc>
                <a:spcPct val="150000"/>
              </a:lnSpc>
              <a:spcBef>
                <a:spcPts val="1000"/>
              </a:spcBef>
              <a:spcAft>
                <a:spcPts val="0"/>
              </a:spcAft>
              <a:buSzPts val="852"/>
              <a:buNone/>
            </a:pPr>
            <a:endParaRPr sz="1650" u="sng" dirty="0">
              <a:latin typeface="Montserrat"/>
              <a:ea typeface="Montserrat"/>
              <a:cs typeface="Montserrat"/>
              <a:sym typeface="Montserrat"/>
            </a:endParaRPr>
          </a:p>
          <a:p>
            <a:pPr marL="0" lvl="0" indent="0" algn="l" rtl="0">
              <a:spcBef>
                <a:spcPts val="0"/>
              </a:spcBef>
              <a:spcAft>
                <a:spcPts val="1200"/>
              </a:spcAft>
              <a:buSzPts val="852"/>
              <a:buNone/>
            </a:pPr>
            <a:endParaRPr sz="1107" dirty="0">
              <a:latin typeface="Montserrat"/>
              <a:ea typeface="Montserrat"/>
              <a:cs typeface="Montserrat"/>
              <a:sym typeface="Montserrat"/>
            </a:endParaRPr>
          </a:p>
        </p:txBody>
      </p:sp>
      <p:pic>
        <p:nvPicPr>
          <p:cNvPr id="88" name="Google Shape;88;p17"/>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System Architecture</a:t>
            </a:r>
            <a:endParaRPr sz="2800"/>
          </a:p>
        </p:txBody>
      </p:sp>
      <p:pic>
        <p:nvPicPr>
          <p:cNvPr id="94" name="Google Shape;94;p18"/>
          <p:cNvPicPr preferRelativeResize="0"/>
          <p:nvPr/>
        </p:nvPicPr>
        <p:blipFill>
          <a:blip r:embed="rId3">
            <a:alphaModFix/>
          </a:blip>
          <a:stretch>
            <a:fillRect/>
          </a:stretch>
        </p:blipFill>
        <p:spPr>
          <a:xfrm>
            <a:off x="1220750" y="1307850"/>
            <a:ext cx="7038900" cy="3317723"/>
          </a:xfrm>
          <a:prstGeom prst="rect">
            <a:avLst/>
          </a:prstGeom>
          <a:noFill/>
          <a:ln>
            <a:noFill/>
          </a:ln>
        </p:spPr>
      </p:pic>
      <p:pic>
        <p:nvPicPr>
          <p:cNvPr id="95" name="Google Shape;95;p18"/>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Methodology</a:t>
            </a:r>
            <a:endParaRPr sz="2800"/>
          </a:p>
        </p:txBody>
      </p:sp>
      <p:sp>
        <p:nvSpPr>
          <p:cNvPr id="101" name="Google Shape;101;p19"/>
          <p:cNvSpPr txBox="1"/>
          <p:nvPr/>
        </p:nvSpPr>
        <p:spPr>
          <a:xfrm>
            <a:off x="1297500" y="1250150"/>
            <a:ext cx="7038900" cy="3357600"/>
          </a:xfrm>
          <a:prstGeom prst="rect">
            <a:avLst/>
          </a:prstGeom>
          <a:noFill/>
          <a:ln>
            <a:noFill/>
          </a:ln>
        </p:spPr>
        <p:txBody>
          <a:bodyPr spcFirstLastPara="1" wrap="square" lIns="91425" tIns="91425" rIns="91425" bIns="91425" anchor="t" anchorCtr="0">
            <a:noAutofit/>
          </a:bodyPr>
          <a:lstStyle/>
          <a:p>
            <a:pPr marL="0" lvl="0" indent="0" algn="just" rtl="0">
              <a:lnSpc>
                <a:spcPct val="107916"/>
              </a:lnSpc>
              <a:spcBef>
                <a:spcPts val="200"/>
              </a:spcBef>
              <a:spcAft>
                <a:spcPts val="0"/>
              </a:spcAft>
              <a:buNone/>
            </a:pPr>
            <a:r>
              <a:rPr lang="en-GB" sz="1200" b="1">
                <a:latin typeface="Montserrat"/>
                <a:ea typeface="Montserrat"/>
                <a:cs typeface="Montserrat"/>
                <a:sym typeface="Montserrat"/>
              </a:rPr>
              <a:t>Data Set:</a:t>
            </a:r>
            <a:endParaRPr sz="1200" b="1">
              <a:latin typeface="Montserrat"/>
              <a:ea typeface="Montserrat"/>
              <a:cs typeface="Montserrat"/>
              <a:sym typeface="Montserrat"/>
            </a:endParaRPr>
          </a:p>
          <a:p>
            <a:pPr marL="520700" marR="540385" lvl="0" indent="0" algn="just" rtl="0">
              <a:lnSpc>
                <a:spcPct val="150000"/>
              </a:lnSpc>
              <a:spcBef>
                <a:spcPts val="975"/>
              </a:spcBef>
              <a:spcAft>
                <a:spcPts val="0"/>
              </a:spcAft>
              <a:buNone/>
            </a:pPr>
            <a:r>
              <a:rPr lang="en-GB" sz="1200">
                <a:latin typeface="Montserrat"/>
                <a:ea typeface="Montserrat"/>
                <a:cs typeface="Montserrat"/>
                <a:sym typeface="Montserrat"/>
              </a:rPr>
              <a:t>The dataset for training is obtained from Fingerprint spoofing Image Database Consortium (IDC) and Image Database Resource Initiative (IDRI). </a:t>
            </a:r>
            <a:endParaRPr sz="1200">
              <a:latin typeface="Montserrat"/>
              <a:ea typeface="Montserrat"/>
              <a:cs typeface="Montserrat"/>
              <a:sym typeface="Montserrat"/>
            </a:endParaRPr>
          </a:p>
          <a:p>
            <a:pPr marL="0" lvl="0" indent="0" algn="just" rtl="0">
              <a:lnSpc>
                <a:spcPct val="107916"/>
              </a:lnSpc>
              <a:spcBef>
                <a:spcPts val="1055"/>
              </a:spcBef>
              <a:spcAft>
                <a:spcPts val="0"/>
              </a:spcAft>
              <a:buNone/>
            </a:pPr>
            <a:r>
              <a:rPr lang="en-GB" sz="1200" b="1">
                <a:latin typeface="Montserrat"/>
                <a:ea typeface="Montserrat"/>
                <a:cs typeface="Montserrat"/>
                <a:sym typeface="Montserrat"/>
              </a:rPr>
              <a:t>Image Segmentation:</a:t>
            </a:r>
            <a:endParaRPr sz="1200" b="1">
              <a:latin typeface="Montserrat"/>
              <a:ea typeface="Montserrat"/>
              <a:cs typeface="Montserrat"/>
              <a:sym typeface="Montserrat"/>
            </a:endParaRPr>
          </a:p>
          <a:p>
            <a:pPr marL="520700" marR="651510" lvl="0" indent="0" algn="just" rtl="0">
              <a:lnSpc>
                <a:spcPct val="150000"/>
              </a:lnSpc>
              <a:spcBef>
                <a:spcPts val="960"/>
              </a:spcBef>
              <a:spcAft>
                <a:spcPts val="0"/>
              </a:spcAft>
              <a:buNone/>
            </a:pPr>
            <a:r>
              <a:rPr lang="en-GB" sz="1200">
                <a:latin typeface="Montserrat"/>
                <a:ea typeface="Montserrat"/>
                <a:cs typeface="Montserrat"/>
                <a:sym typeface="Montserrat"/>
              </a:rPr>
              <a:t>The segmentation of photographs is the phase where the visual image is partitioned into several parts. This normally helps to identify artifacts and boundaries. The aim of segmentation is to simplify the transition in the interpretation of a picture into the concrete picture that can be clearly interpreted and quickly analyzed.</a:t>
            </a:r>
            <a:endParaRPr sz="1200">
              <a:latin typeface="Montserrat"/>
              <a:ea typeface="Montserrat"/>
              <a:cs typeface="Montserrat"/>
              <a:sym typeface="Montserrat"/>
            </a:endParaRPr>
          </a:p>
          <a:p>
            <a:pPr marL="0" lvl="0" indent="0" algn="just" rtl="0">
              <a:lnSpc>
                <a:spcPct val="150000"/>
              </a:lnSpc>
              <a:spcBef>
                <a:spcPts val="0"/>
              </a:spcBef>
              <a:spcAft>
                <a:spcPts val="0"/>
              </a:spcAft>
              <a:buNone/>
            </a:pPr>
            <a:endParaRPr b="1">
              <a:latin typeface="Montserrat"/>
              <a:ea typeface="Montserrat"/>
              <a:cs typeface="Montserrat"/>
              <a:sym typeface="Montserrat"/>
            </a:endParaRPr>
          </a:p>
        </p:txBody>
      </p:sp>
      <p:pic>
        <p:nvPicPr>
          <p:cNvPr id="102" name="Google Shape;102;p19"/>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dirty="0"/>
              <a:t>Methodology</a:t>
            </a:r>
            <a:endParaRPr sz="2800" dirty="0"/>
          </a:p>
        </p:txBody>
      </p:sp>
      <p:sp>
        <p:nvSpPr>
          <p:cNvPr id="108" name="Google Shape;108;p20"/>
          <p:cNvSpPr txBox="1"/>
          <p:nvPr/>
        </p:nvSpPr>
        <p:spPr>
          <a:xfrm>
            <a:off x="1071740" y="1092500"/>
            <a:ext cx="7038900" cy="33576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1060"/>
              </a:spcBef>
              <a:spcAft>
                <a:spcPts val="0"/>
              </a:spcAft>
              <a:buNone/>
            </a:pPr>
            <a:r>
              <a:rPr lang="en-GB" sz="1200" b="1" dirty="0">
                <a:latin typeface="Montserrat"/>
                <a:ea typeface="Montserrat"/>
                <a:cs typeface="Montserrat"/>
                <a:sym typeface="Montserrat"/>
              </a:rPr>
              <a:t>Pre-Processing</a:t>
            </a:r>
            <a:r>
              <a:rPr lang="en-GB" sz="1200" dirty="0">
                <a:latin typeface="Montserrat"/>
                <a:ea typeface="Montserrat"/>
                <a:cs typeface="Montserrat"/>
                <a:sym typeface="Montserrat"/>
              </a:rPr>
              <a:t>:</a:t>
            </a:r>
            <a:endParaRPr sz="1200" dirty="0">
              <a:latin typeface="Montserrat"/>
              <a:ea typeface="Montserrat"/>
              <a:cs typeface="Montserrat"/>
              <a:sym typeface="Montserrat"/>
            </a:endParaRPr>
          </a:p>
          <a:p>
            <a:pPr marL="520700" marR="594360" lvl="0" indent="0" algn="just" rtl="0">
              <a:lnSpc>
                <a:spcPct val="150000"/>
              </a:lnSpc>
              <a:spcBef>
                <a:spcPts val="970"/>
              </a:spcBef>
              <a:spcAft>
                <a:spcPts val="0"/>
              </a:spcAft>
              <a:buNone/>
            </a:pPr>
            <a:r>
              <a:rPr lang="en-GB" sz="1200" dirty="0">
                <a:latin typeface="Montserrat"/>
                <a:ea typeface="Montserrat"/>
                <a:cs typeface="Montserrat"/>
                <a:sym typeface="Montserrat"/>
              </a:rPr>
              <a:t>In </a:t>
            </a:r>
            <a:r>
              <a:rPr lang="en-GB" sz="1200" dirty="0" err="1">
                <a:latin typeface="Montserrat"/>
                <a:ea typeface="Montserrat"/>
                <a:cs typeface="Montserrat"/>
                <a:sym typeface="Montserrat"/>
              </a:rPr>
              <a:t>preprocessing</a:t>
            </a:r>
            <a:r>
              <a:rPr lang="en-GB" sz="1200" dirty="0">
                <a:latin typeface="Montserrat"/>
                <a:ea typeface="Montserrat"/>
                <a:cs typeface="Montserrat"/>
                <a:sym typeface="Montserrat"/>
              </a:rPr>
              <a:t> stage, the median filter is used to restore the image under test by minimizing the effects of the degradations during acquisition.  The median filter simply replaces each pixel value with the median value of its </a:t>
            </a:r>
            <a:r>
              <a:rPr lang="en-GB" sz="1200" dirty="0" err="1">
                <a:latin typeface="Montserrat"/>
                <a:ea typeface="Montserrat"/>
                <a:cs typeface="Montserrat"/>
                <a:sym typeface="Montserrat"/>
              </a:rPr>
              <a:t>neighbors</a:t>
            </a:r>
            <a:r>
              <a:rPr lang="en-GB" sz="1200" dirty="0">
                <a:latin typeface="Montserrat"/>
                <a:ea typeface="Montserrat"/>
                <a:cs typeface="Montserrat"/>
                <a:sym typeface="Montserrat"/>
              </a:rPr>
              <a:t> including itself. Hence, the pixel values which are very different from their </a:t>
            </a:r>
            <a:r>
              <a:rPr lang="en-GB" sz="1200" dirty="0" err="1">
                <a:latin typeface="Montserrat"/>
                <a:ea typeface="Montserrat"/>
                <a:cs typeface="Montserrat"/>
                <a:sym typeface="Montserrat"/>
              </a:rPr>
              <a:t>neighbors</a:t>
            </a:r>
            <a:r>
              <a:rPr lang="en-GB" sz="1200" dirty="0">
                <a:latin typeface="Montserrat"/>
                <a:ea typeface="Montserrat"/>
                <a:cs typeface="Montserrat"/>
                <a:sym typeface="Montserrat"/>
              </a:rPr>
              <a:t> will be eliminated.</a:t>
            </a:r>
            <a:endParaRPr sz="1200" dirty="0">
              <a:latin typeface="Montserrat"/>
              <a:ea typeface="Montserrat"/>
              <a:cs typeface="Montserrat"/>
              <a:sym typeface="Montserrat"/>
            </a:endParaRPr>
          </a:p>
          <a:p>
            <a:pPr marL="520700" marR="594360" lvl="0" indent="0" algn="just" rtl="0">
              <a:lnSpc>
                <a:spcPct val="150000"/>
              </a:lnSpc>
              <a:spcBef>
                <a:spcPts val="970"/>
              </a:spcBef>
              <a:spcAft>
                <a:spcPts val="0"/>
              </a:spcAft>
              <a:buNone/>
            </a:pPr>
            <a:endParaRPr sz="1200" dirty="0">
              <a:latin typeface="Montserrat"/>
              <a:ea typeface="Montserrat"/>
              <a:cs typeface="Montserrat"/>
              <a:sym typeface="Montserrat"/>
            </a:endParaRPr>
          </a:p>
          <a:p>
            <a:pPr marL="215900" lvl="0" indent="0" algn="just" rtl="0">
              <a:lnSpc>
                <a:spcPct val="107916"/>
              </a:lnSpc>
              <a:spcBef>
                <a:spcPts val="420"/>
              </a:spcBef>
              <a:spcAft>
                <a:spcPts val="0"/>
              </a:spcAft>
              <a:buNone/>
            </a:pPr>
            <a:r>
              <a:rPr lang="en-GB" sz="1200" b="1" dirty="0">
                <a:latin typeface="Montserrat"/>
                <a:ea typeface="Montserrat"/>
                <a:cs typeface="Montserrat"/>
                <a:sym typeface="Montserrat"/>
              </a:rPr>
              <a:t>Convolutional Neural Networks:</a:t>
            </a:r>
            <a:endParaRPr sz="1200" b="1" dirty="0">
              <a:latin typeface="Montserrat"/>
              <a:ea typeface="Montserrat"/>
              <a:cs typeface="Montserrat"/>
              <a:sym typeface="Montserrat"/>
            </a:endParaRPr>
          </a:p>
          <a:p>
            <a:pPr marL="215900" marR="530860" lvl="0" indent="304165" algn="just" rtl="0">
              <a:lnSpc>
                <a:spcPct val="150000"/>
              </a:lnSpc>
              <a:spcBef>
                <a:spcPts val="965"/>
              </a:spcBef>
              <a:spcAft>
                <a:spcPts val="0"/>
              </a:spcAft>
              <a:buNone/>
            </a:pPr>
            <a:r>
              <a:rPr lang="en-GB" sz="1200" dirty="0">
                <a:latin typeface="Montserrat"/>
                <a:ea typeface="Montserrat"/>
                <a:cs typeface="Montserrat"/>
                <a:sym typeface="Montserrat"/>
              </a:rPr>
              <a:t>A CNN  consists of multiple hidden layers such as convolutional layer, RELU(Rectified Linear Unit) layer, Pooling layer and fully connected a normalized layer. CNN shares weights in the convolutional layer reducing the memory footprint and increases the performance of the network. </a:t>
            </a:r>
            <a:endParaRPr sz="1200" dirty="0">
              <a:latin typeface="Montserrat"/>
              <a:ea typeface="Montserrat"/>
              <a:cs typeface="Montserrat"/>
              <a:sym typeface="Montserrat"/>
            </a:endParaRPr>
          </a:p>
          <a:p>
            <a:pPr marL="0" lvl="0" indent="0" algn="just" rtl="0">
              <a:lnSpc>
                <a:spcPct val="150000"/>
              </a:lnSpc>
              <a:spcBef>
                <a:spcPts val="0"/>
              </a:spcBef>
              <a:spcAft>
                <a:spcPts val="0"/>
              </a:spcAft>
              <a:buNone/>
            </a:pPr>
            <a:endParaRPr b="1" dirty="0">
              <a:latin typeface="Montserrat"/>
              <a:ea typeface="Montserrat"/>
              <a:cs typeface="Montserrat"/>
              <a:sym typeface="Montserrat"/>
            </a:endParaRPr>
          </a:p>
          <a:p>
            <a:pPr marL="0" lvl="0" indent="0" algn="just" rtl="0">
              <a:lnSpc>
                <a:spcPct val="150000"/>
              </a:lnSpc>
              <a:spcBef>
                <a:spcPts val="0"/>
              </a:spcBef>
              <a:spcAft>
                <a:spcPts val="0"/>
              </a:spcAft>
              <a:buNone/>
            </a:pPr>
            <a:endParaRPr sz="1200" b="1" dirty="0">
              <a:latin typeface="Montserrat"/>
              <a:ea typeface="Montserrat"/>
              <a:cs typeface="Montserrat"/>
              <a:sym typeface="Montserrat"/>
            </a:endParaRPr>
          </a:p>
        </p:txBody>
      </p:sp>
      <p:pic>
        <p:nvPicPr>
          <p:cNvPr id="109" name="Google Shape;109;p20"/>
          <p:cNvPicPr preferRelativeResize="0"/>
          <p:nvPr/>
        </p:nvPicPr>
        <p:blipFill>
          <a:blip r:embed="rId3">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DFD Diagram - Level 0</a:t>
            </a:r>
            <a:endParaRPr sz="2800"/>
          </a:p>
        </p:txBody>
      </p:sp>
      <p:pic>
        <p:nvPicPr>
          <p:cNvPr id="115" name="Google Shape;115;p21"/>
          <p:cNvPicPr preferRelativeResize="0"/>
          <p:nvPr/>
        </p:nvPicPr>
        <p:blipFill>
          <a:blip r:embed="rId3">
            <a:alphaModFix/>
          </a:blip>
          <a:stretch>
            <a:fillRect/>
          </a:stretch>
        </p:blipFill>
        <p:spPr>
          <a:xfrm>
            <a:off x="712300" y="1847975"/>
            <a:ext cx="7719398" cy="2012775"/>
          </a:xfrm>
          <a:prstGeom prst="rect">
            <a:avLst/>
          </a:prstGeom>
          <a:noFill/>
          <a:ln>
            <a:noFill/>
          </a:ln>
        </p:spPr>
      </p:pic>
      <p:pic>
        <p:nvPicPr>
          <p:cNvPr id="116" name="Google Shape;116;p21"/>
          <p:cNvPicPr preferRelativeResize="0"/>
          <p:nvPr/>
        </p:nvPicPr>
        <p:blipFill>
          <a:blip r:embed="rId4">
            <a:alphaModFix/>
          </a:blip>
          <a:stretch>
            <a:fillRect/>
          </a:stretch>
        </p:blipFill>
        <p:spPr>
          <a:xfrm>
            <a:off x="8110640" y="370240"/>
            <a:ext cx="721650" cy="647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1373</Words>
  <Application>Microsoft Office PowerPoint</Application>
  <PresentationFormat>On-screen Show (16:9)</PresentationFormat>
  <Paragraphs>138</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Montserrat</vt:lpstr>
      <vt:lpstr>Lato</vt:lpstr>
      <vt:lpstr>Montserrat ExtraBold</vt:lpstr>
      <vt:lpstr>Calibri</vt:lpstr>
      <vt:lpstr>Arial</vt:lpstr>
      <vt:lpstr>Simple Light</vt:lpstr>
      <vt:lpstr>Fingerprint Spoof  Detector Generalization</vt:lpstr>
      <vt:lpstr>Contents </vt:lpstr>
      <vt:lpstr>Introduction</vt:lpstr>
      <vt:lpstr>Existing System</vt:lpstr>
      <vt:lpstr>Proposed System</vt:lpstr>
      <vt:lpstr>System Architecture</vt:lpstr>
      <vt:lpstr>Methodology</vt:lpstr>
      <vt:lpstr>Methodology</vt:lpstr>
      <vt:lpstr>DFD Diagram - Level 0</vt:lpstr>
      <vt:lpstr>DFD Diagram - Level 1</vt:lpstr>
      <vt:lpstr>Use-Case Diagram</vt:lpstr>
      <vt:lpstr>Class Diagram</vt:lpstr>
      <vt:lpstr>Activity Diagram</vt:lpstr>
      <vt:lpstr>Module Specification</vt:lpstr>
      <vt:lpstr>Module specification </vt:lpstr>
      <vt:lpstr>Testing</vt:lpstr>
      <vt:lpstr>Testing</vt:lpstr>
      <vt:lpstr>Unit Testing - Test Case 1</vt:lpstr>
      <vt:lpstr>Unit Testing - Test Case 2</vt:lpstr>
      <vt:lpstr>Implementation - Screenshots</vt:lpstr>
      <vt:lpstr>Screenshots</vt:lpstr>
      <vt:lpstr>Screenshots</vt:lpstr>
      <vt:lpstr>Database</vt:lpstr>
      <vt:lpstr>System Requirements</vt:lpstr>
      <vt:lpstr>Future Enhancements </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Fingerprint Spoof  Detector Generalization</dc:title>
  <cp:lastModifiedBy>Sandy</cp:lastModifiedBy>
  <cp:revision>4</cp:revision>
  <dcterms:modified xsi:type="dcterms:W3CDTF">2023-08-08T18:13:24Z</dcterms:modified>
</cp:coreProperties>
</file>